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2"/>
  </p:notesMasterIdLst>
  <p:sldIdLst>
    <p:sldId id="258" r:id="rId5"/>
    <p:sldId id="926" r:id="rId6"/>
    <p:sldId id="966" r:id="rId7"/>
    <p:sldId id="934" r:id="rId8"/>
    <p:sldId id="956" r:id="rId9"/>
    <p:sldId id="935" r:id="rId10"/>
    <p:sldId id="937" r:id="rId11"/>
    <p:sldId id="936" r:id="rId12"/>
    <p:sldId id="938" r:id="rId13"/>
    <p:sldId id="939" r:id="rId14"/>
    <p:sldId id="940" r:id="rId15"/>
    <p:sldId id="941" r:id="rId16"/>
    <p:sldId id="942" r:id="rId17"/>
    <p:sldId id="943" r:id="rId18"/>
    <p:sldId id="944" r:id="rId19"/>
    <p:sldId id="945" r:id="rId20"/>
    <p:sldId id="946" r:id="rId21"/>
    <p:sldId id="947" r:id="rId22"/>
    <p:sldId id="948" r:id="rId23"/>
    <p:sldId id="949" r:id="rId24"/>
    <p:sldId id="950" r:id="rId25"/>
    <p:sldId id="951" r:id="rId26"/>
    <p:sldId id="952" r:id="rId27"/>
    <p:sldId id="953" r:id="rId28"/>
    <p:sldId id="954" r:id="rId29"/>
    <p:sldId id="955" r:id="rId30"/>
    <p:sldId id="957" r:id="rId31"/>
    <p:sldId id="958" r:id="rId32"/>
    <p:sldId id="959" r:id="rId33"/>
    <p:sldId id="960" r:id="rId34"/>
    <p:sldId id="961" r:id="rId35"/>
    <p:sldId id="964" r:id="rId36"/>
    <p:sldId id="962" r:id="rId37"/>
    <p:sldId id="963" r:id="rId38"/>
    <p:sldId id="967" r:id="rId39"/>
    <p:sldId id="933" r:id="rId40"/>
    <p:sldId id="96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A83E9-F553-461E-8473-52CA4DFF2080}" v="13" dt="2022-05-13T20:12:04.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74"/>
  </p:normalViewPr>
  <p:slideViewPr>
    <p:cSldViewPr snapToGrid="0" snapToObjects="1">
      <p:cViewPr>
        <p:scale>
          <a:sx n="63" d="100"/>
          <a:sy n="63" d="100"/>
        </p:scale>
        <p:origin x="900" y="39"/>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541E5-DAFD-6245-86B3-061E3AD0F7C0}"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E3544-6554-F04F-B0CD-94CD006FC4EB}" type="slidenum">
              <a:rPr lang="en-US" smtClean="0"/>
              <a:t>‹#›</a:t>
            </a:fld>
            <a:endParaRPr lang="en-US"/>
          </a:p>
        </p:txBody>
      </p:sp>
    </p:spTree>
    <p:extLst>
      <p:ext uri="{BB962C8B-B14F-4D97-AF65-F5344CB8AC3E}">
        <p14:creationId xmlns:p14="http://schemas.microsoft.com/office/powerpoint/2010/main" val="381608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B8944-FA5A-A64C-9319-A51F289DBF37}"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391502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B0E38-873B-5349-8A45-979A6C17E52D}" type="slidenum">
              <a:rPr lang="en-US" smtClean="0"/>
              <a:pPr/>
              <a:t>‹#›</a:t>
            </a:fld>
            <a:endParaRPr lang="en-US" dirty="0"/>
          </a:p>
        </p:txBody>
      </p:sp>
    </p:spTree>
    <p:extLst>
      <p:ext uri="{BB962C8B-B14F-4D97-AF65-F5344CB8AC3E}">
        <p14:creationId xmlns:p14="http://schemas.microsoft.com/office/powerpoint/2010/main" val="25904881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5B0E38-873B-5349-8A45-979A6C17E52D}" type="slidenum">
              <a:rPr lang="en-US" smtClean="0"/>
              <a:pPr/>
              <a:t>‹#›</a:t>
            </a:fld>
            <a:endParaRPr lang="en-US" dirty="0"/>
          </a:p>
        </p:txBody>
      </p:sp>
    </p:spTree>
    <p:extLst>
      <p:ext uri="{BB962C8B-B14F-4D97-AF65-F5344CB8AC3E}">
        <p14:creationId xmlns:p14="http://schemas.microsoft.com/office/powerpoint/2010/main" val="2285066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345" y="1276902"/>
            <a:ext cx="55441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6345" y="2100814"/>
            <a:ext cx="5544153" cy="3818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1671" y="1276902"/>
            <a:ext cx="55441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21671" y="2100814"/>
            <a:ext cx="5544149" cy="3818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20BD13F-2AE4-474D-989F-2A3E9E82BF55}" type="datetime1">
              <a:rPr lang="en-US" smtClean="0"/>
              <a:t>6/13/2022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45B0E38-873B-5349-8A45-979A6C17E52D}" type="slidenum">
              <a:rPr lang="en-US" smtClean="0"/>
              <a:t>‹#›</a:t>
            </a:fld>
            <a:endParaRPr lang="en-US"/>
          </a:p>
        </p:txBody>
      </p:sp>
      <p:sp>
        <p:nvSpPr>
          <p:cNvPr id="10" name="Title 1">
            <a:extLst>
              <a:ext uri="{FF2B5EF4-FFF2-40B4-BE49-F238E27FC236}">
                <a16:creationId xmlns:a16="http://schemas.microsoft.com/office/drawing/2014/main" id="{C05D6E64-EBE4-4E4D-9BB3-B5C714788815}"/>
              </a:ext>
            </a:extLst>
          </p:cNvPr>
          <p:cNvSpPr>
            <a:spLocks noGrp="1"/>
          </p:cNvSpPr>
          <p:nvPr>
            <p:ph type="title"/>
          </p:nvPr>
        </p:nvSpPr>
        <p:spPr>
          <a:xfrm>
            <a:off x="436345" y="220751"/>
            <a:ext cx="11229473" cy="953535"/>
          </a:xfrm>
        </p:spPr>
        <p:txBody>
          <a:bodyPr/>
          <a:lstStyle/>
          <a:p>
            <a:r>
              <a:rPr lang="en-US"/>
              <a:t>Click to edit Master title style</a:t>
            </a:r>
            <a:endParaRPr lang="en-US" dirty="0"/>
          </a:p>
        </p:txBody>
      </p:sp>
    </p:spTree>
    <p:extLst>
      <p:ext uri="{BB962C8B-B14F-4D97-AF65-F5344CB8AC3E}">
        <p14:creationId xmlns:p14="http://schemas.microsoft.com/office/powerpoint/2010/main" val="346357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68A93-12F1-F74A-B1D6-F4B3FAB124FC}"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11311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7F2A5-5EDA-C346-BC1A-E96686F8443E}" type="datetime1">
              <a:rPr lang="en-US" smtClean="0"/>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177672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844DF4-B853-874E-A446-9A8FE0C4A09B}"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365007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0BD13F-2AE4-474D-989F-2A3E9E82BF55}" type="datetime1">
              <a:rPr lang="en-US" smtClean="0"/>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36177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1EA161-637F-1D48-99B2-19EC63732CCB}" type="datetime1">
              <a:rPr lang="en-US" smtClean="0"/>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250682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A15BC-BC64-B441-A12B-021A5151D097}" type="datetime1">
              <a:rPr lang="en-US" smtClean="0"/>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115940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2F125-C5D8-A144-93A5-35FED1D1EFE9}"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156304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D098E7-92E7-AE49-A304-D411F735FC7B}" type="datetime1">
              <a:rPr lang="en-US" smtClean="0"/>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B0E38-873B-5349-8A45-979A6C17E52D}" type="slidenum">
              <a:rPr lang="en-US" smtClean="0"/>
              <a:t>‹#›</a:t>
            </a:fld>
            <a:endParaRPr lang="en-US"/>
          </a:p>
        </p:txBody>
      </p:sp>
    </p:spTree>
    <p:extLst>
      <p:ext uri="{BB962C8B-B14F-4D97-AF65-F5344CB8AC3E}">
        <p14:creationId xmlns:p14="http://schemas.microsoft.com/office/powerpoint/2010/main" val="119000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B0E38-873B-5349-8A45-979A6C17E52D}" type="slidenum">
              <a:rPr lang="en-US" smtClean="0"/>
              <a:pPr/>
              <a:t>‹#›</a:t>
            </a:fld>
            <a:endParaRPr lang="en-US" dirty="0"/>
          </a:p>
        </p:txBody>
      </p:sp>
      <p:sp>
        <p:nvSpPr>
          <p:cNvPr id="7" name="Rectangle 6">
            <a:extLst>
              <a:ext uri="{FF2B5EF4-FFF2-40B4-BE49-F238E27FC236}">
                <a16:creationId xmlns:a16="http://schemas.microsoft.com/office/drawing/2014/main" id="{FBE3E4AF-189A-4F3B-B519-2449CDB0A289}"/>
              </a:ext>
            </a:extLst>
          </p:cNvPr>
          <p:cNvSpPr/>
          <p:nvPr userDrawn="1"/>
        </p:nvSpPr>
        <p:spPr>
          <a:xfrm>
            <a:off x="-1" y="6078218"/>
            <a:ext cx="12192001" cy="779782"/>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8" name="Rectangle 7">
            <a:extLst>
              <a:ext uri="{FF2B5EF4-FFF2-40B4-BE49-F238E27FC236}">
                <a16:creationId xmlns:a16="http://schemas.microsoft.com/office/drawing/2014/main" id="{9712C988-DE98-4497-9AC0-EFEDFCF1562C}"/>
              </a:ext>
            </a:extLst>
          </p:cNvPr>
          <p:cNvSpPr/>
          <p:nvPr userDrawn="1"/>
        </p:nvSpPr>
        <p:spPr>
          <a:xfrm>
            <a:off x="-1" y="6014402"/>
            <a:ext cx="12192001" cy="92693"/>
          </a:xfrm>
          <a:prstGeom prst="rect">
            <a:avLst/>
          </a:prstGeom>
          <a:solidFill>
            <a:srgbClr val="BB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pic>
        <p:nvPicPr>
          <p:cNvPr id="9" name="Picture 8">
            <a:extLst>
              <a:ext uri="{FF2B5EF4-FFF2-40B4-BE49-F238E27FC236}">
                <a16:creationId xmlns:a16="http://schemas.microsoft.com/office/drawing/2014/main" id="{2CB1D98A-41B3-455A-95DD-10F72F29EF2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16393" y="6246305"/>
            <a:ext cx="4090660" cy="223845"/>
          </a:xfrm>
          <a:prstGeom prst="rect">
            <a:avLst/>
          </a:prstGeom>
        </p:spPr>
      </p:pic>
      <p:pic>
        <p:nvPicPr>
          <p:cNvPr id="10" name="Picture 9">
            <a:extLst>
              <a:ext uri="{FF2B5EF4-FFF2-40B4-BE49-F238E27FC236}">
                <a16:creationId xmlns:a16="http://schemas.microsoft.com/office/drawing/2014/main" id="{DD9E62FC-8824-45BD-8DB3-A161641631EE}"/>
              </a:ext>
            </a:extLst>
          </p:cNvPr>
          <p:cNvPicPr>
            <a:picLocks/>
          </p:cNvPicPr>
          <p:nvPr userDrawn="1"/>
        </p:nvPicPr>
        <p:blipFill rotWithShape="1">
          <a:blip r:embed="rId15"/>
          <a:srcRect l="490" t="3805" r="1" b="-1"/>
          <a:stretch/>
        </p:blipFill>
        <p:spPr>
          <a:xfrm>
            <a:off x="7549457" y="6496787"/>
            <a:ext cx="4511112" cy="220043"/>
          </a:xfrm>
          <a:prstGeom prst="rect">
            <a:avLst/>
          </a:prstGeom>
        </p:spPr>
      </p:pic>
    </p:spTree>
    <p:extLst>
      <p:ext uri="{BB962C8B-B14F-4D97-AF65-F5344CB8AC3E}">
        <p14:creationId xmlns:p14="http://schemas.microsoft.com/office/powerpoint/2010/main" val="18028229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8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phl.org/aboutAPHL/publications/Documents/GH-2019May-LIS-Guidebook-web.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175DC-D67F-3E47-99F5-C89ABF15A673}"/>
              </a:ext>
            </a:extLst>
          </p:cNvPr>
          <p:cNvSpPr/>
          <p:nvPr/>
        </p:nvSpPr>
        <p:spPr>
          <a:xfrm>
            <a:off x="1524000" y="0"/>
            <a:ext cx="10668000" cy="6858000"/>
          </a:xfrm>
          <a:prstGeom prst="rect">
            <a:avLst/>
          </a:prstGeom>
          <a:solidFill>
            <a:srgbClr val="01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5">
            <a:extLst>
              <a:ext uri="{FF2B5EF4-FFF2-40B4-BE49-F238E27FC236}">
                <a16:creationId xmlns:a16="http://schemas.microsoft.com/office/drawing/2014/main" id="{33C7D52A-C97B-454A-ACFE-D684365FCE6F}"/>
              </a:ext>
            </a:extLst>
          </p:cNvPr>
          <p:cNvSpPr txBox="1">
            <a:spLocks/>
          </p:cNvSpPr>
          <p:nvPr/>
        </p:nvSpPr>
        <p:spPr>
          <a:xfrm>
            <a:off x="5259896" y="1006678"/>
            <a:ext cx="6820251" cy="30336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0000"/>
              </a:lnSpc>
              <a:buClr>
                <a:srgbClr val="FFFFFF"/>
              </a:buClr>
              <a:buSzPts val="4000"/>
            </a:pPr>
            <a:r>
              <a:rPr lang="en-US" sz="3000" dirty="0">
                <a:solidFill>
                  <a:schemeClr val="bg1"/>
                </a:solidFill>
                <a:ea typeface="+mj-ea"/>
                <a:sym typeface="Calibri"/>
              </a:rPr>
              <a:t>Georgetown Global Health Nigeria: </a:t>
            </a:r>
            <a:r>
              <a:rPr lang="en-US" sz="3000" dirty="0" err="1">
                <a:solidFill>
                  <a:schemeClr val="bg1"/>
                </a:solidFill>
                <a:sym typeface="Calibri"/>
              </a:rPr>
              <a:t>eN</a:t>
            </a:r>
            <a:r>
              <a:rPr lang="en-US" sz="3000" dirty="0">
                <a:solidFill>
                  <a:schemeClr val="bg1"/>
                </a:solidFill>
                <a:ea typeface="+mj-ea"/>
                <a:sym typeface="Calibri"/>
              </a:rPr>
              <a:t>-LIS </a:t>
            </a:r>
            <a:r>
              <a:rPr lang="en-US" sz="3000" dirty="0">
                <a:solidFill>
                  <a:schemeClr val="bg1"/>
                </a:solidFill>
                <a:sym typeface="Calibri"/>
              </a:rPr>
              <a:t>Preliminary Requirement</a:t>
            </a:r>
            <a:r>
              <a:rPr lang="en-US" sz="3000" dirty="0">
                <a:solidFill>
                  <a:schemeClr val="bg1"/>
                </a:solidFill>
                <a:ea typeface="+mj-ea"/>
                <a:sym typeface="Calibri"/>
              </a:rPr>
              <a:t> </a:t>
            </a:r>
          </a:p>
          <a:p>
            <a:pPr>
              <a:lnSpc>
                <a:spcPct val="90000"/>
              </a:lnSpc>
              <a:buClr>
                <a:srgbClr val="FFFFFF"/>
              </a:buClr>
              <a:buSzPts val="4000"/>
            </a:pPr>
            <a:endParaRPr lang="en-US" sz="3000" dirty="0">
              <a:solidFill>
                <a:schemeClr val="bg1"/>
              </a:solidFill>
              <a:ea typeface="+mj-ea"/>
              <a:sym typeface="Calibri"/>
            </a:endParaRPr>
          </a:p>
          <a:p>
            <a:pPr>
              <a:lnSpc>
                <a:spcPct val="90000"/>
              </a:lnSpc>
              <a:buClr>
                <a:srgbClr val="FFFFFF"/>
              </a:buClr>
              <a:buSzPts val="4000"/>
            </a:pPr>
            <a:endParaRPr lang="en-US" sz="3000" dirty="0">
              <a:solidFill>
                <a:schemeClr val="bg1"/>
              </a:solidFill>
              <a:ea typeface="+mj-ea"/>
              <a:sym typeface="Calibri"/>
            </a:endParaRPr>
          </a:p>
          <a:p>
            <a:pPr>
              <a:lnSpc>
                <a:spcPct val="90000"/>
              </a:lnSpc>
              <a:buClr>
                <a:srgbClr val="FFFFFF"/>
              </a:buClr>
              <a:buSzPts val="4000"/>
            </a:pPr>
            <a:endParaRPr lang="en-US" sz="3000" dirty="0">
              <a:solidFill>
                <a:schemeClr val="bg1"/>
              </a:solidFill>
              <a:ea typeface="+mj-ea"/>
            </a:endParaRPr>
          </a:p>
        </p:txBody>
      </p:sp>
      <p:sp>
        <p:nvSpPr>
          <p:cNvPr id="6" name="Subtitle 6">
            <a:extLst>
              <a:ext uri="{FF2B5EF4-FFF2-40B4-BE49-F238E27FC236}">
                <a16:creationId xmlns:a16="http://schemas.microsoft.com/office/drawing/2014/main" id="{5B082C9D-7B15-204C-8A18-417F0D4FBF5C}"/>
              </a:ext>
            </a:extLst>
          </p:cNvPr>
          <p:cNvSpPr txBox="1">
            <a:spLocks/>
          </p:cNvSpPr>
          <p:nvPr/>
        </p:nvSpPr>
        <p:spPr>
          <a:xfrm>
            <a:off x="5288330" y="4109089"/>
            <a:ext cx="3558228" cy="5479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pple Symbols" panose="02000000000000000000" pitchFamily="2" charset="-79"/>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2">
                    <a:lumMod val="75000"/>
                  </a:schemeClr>
                </a:solidFill>
                <a:ea typeface="Helvetica Neue" panose="02000503000000020004" pitchFamily="2" charset="0"/>
                <a:cs typeface="Helvetica Neue" panose="02000503000000020004" pitchFamily="2" charset="0"/>
              </a:rPr>
              <a:t>25 March 2022</a:t>
            </a:r>
            <a:endParaRPr lang="en-US" sz="2000" dirty="0">
              <a:solidFill>
                <a:schemeClr val="bg2">
                  <a:lumMod val="75000"/>
                </a:schemeClr>
              </a:solidFill>
              <a:ea typeface="Helvetica Neue" panose="02000503000000020004" pitchFamily="2" charset="0"/>
              <a:cs typeface="Helvetica Neue" panose="02000503000000020004" pitchFamily="2" charset="0"/>
            </a:endParaRPr>
          </a:p>
        </p:txBody>
      </p:sp>
      <p:pic>
        <p:nvPicPr>
          <p:cNvPr id="7" name="Picture 6" descr="Healy-Hall-1.jpg">
            <a:extLst>
              <a:ext uri="{FF2B5EF4-FFF2-40B4-BE49-F238E27FC236}">
                <a16:creationId xmlns:a16="http://schemas.microsoft.com/office/drawing/2014/main" id="{CAC4D5E2-18D1-1E42-9131-BE7CB747CF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495" r="1504"/>
          <a:stretch/>
        </p:blipFill>
        <p:spPr>
          <a:xfrm>
            <a:off x="0" y="0"/>
            <a:ext cx="4983061" cy="6858000"/>
          </a:xfrm>
          <a:prstGeom prst="rect">
            <a:avLst/>
          </a:prstGeom>
        </p:spPr>
      </p:pic>
      <p:pic>
        <p:nvPicPr>
          <p:cNvPr id="8" name="Picture 7">
            <a:extLst>
              <a:ext uri="{FF2B5EF4-FFF2-40B4-BE49-F238E27FC236}">
                <a16:creationId xmlns:a16="http://schemas.microsoft.com/office/drawing/2014/main" id="{87F8FD27-A50A-4EC0-BF5A-6488D351296A}"/>
              </a:ext>
            </a:extLst>
          </p:cNvPr>
          <p:cNvPicPr>
            <a:picLocks noChangeAspect="1"/>
          </p:cNvPicPr>
          <p:nvPr/>
        </p:nvPicPr>
        <p:blipFill>
          <a:blip r:embed="rId3"/>
          <a:stretch>
            <a:fillRect/>
          </a:stretch>
        </p:blipFill>
        <p:spPr>
          <a:xfrm>
            <a:off x="8217876" y="3930580"/>
            <a:ext cx="3716215" cy="2654439"/>
          </a:xfrm>
          <a:prstGeom prst="rect">
            <a:avLst/>
          </a:prstGeom>
        </p:spPr>
      </p:pic>
    </p:spTree>
    <p:extLst>
      <p:ext uri="{BB962C8B-B14F-4D97-AF65-F5344CB8AC3E}">
        <p14:creationId xmlns:p14="http://schemas.microsoft.com/office/powerpoint/2010/main" val="141000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5" name="TextBox 4">
            <a:extLst>
              <a:ext uri="{FF2B5EF4-FFF2-40B4-BE49-F238E27FC236}">
                <a16:creationId xmlns:a16="http://schemas.microsoft.com/office/drawing/2014/main" id="{46F62F6E-2C94-45AE-BD81-C2D0694E7B0B}"/>
              </a:ext>
            </a:extLst>
          </p:cNvPr>
          <p:cNvSpPr txBox="1"/>
          <p:nvPr/>
        </p:nvSpPr>
        <p:spPr>
          <a:xfrm>
            <a:off x="320040" y="944377"/>
            <a:ext cx="11597640" cy="3108672"/>
          </a:xfrm>
          <a:prstGeom prst="rect">
            <a:avLst/>
          </a:prstGeom>
          <a:noFill/>
        </p:spPr>
        <p:txBody>
          <a:bodyPr wrap="square">
            <a:spAutoFit/>
          </a:bodyPr>
          <a:lstStyle/>
          <a:p>
            <a:pPr>
              <a:lnSpc>
                <a:spcPct val="107000"/>
              </a:lnSpc>
              <a:spcBef>
                <a:spcPts val="1200"/>
              </a:spcBef>
              <a:spcAft>
                <a:spcPts val="1200"/>
              </a:spcAf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Specimen Information</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Specimen / sample information included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Collection Location, Date, and Time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Location, Date and Time sample was collected</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of Collector –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Phlebotomist or person collecting sample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Priority of Testing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Routine, Same-day or STAT/Urgent</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Quality of Sample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0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5" name="TextBox 4">
            <a:extLst>
              <a:ext uri="{FF2B5EF4-FFF2-40B4-BE49-F238E27FC236}">
                <a16:creationId xmlns:a16="http://schemas.microsoft.com/office/drawing/2014/main" id="{46F62F6E-2C94-45AE-BD81-C2D0694E7B0B}"/>
              </a:ext>
            </a:extLst>
          </p:cNvPr>
          <p:cNvSpPr txBox="1"/>
          <p:nvPr/>
        </p:nvSpPr>
        <p:spPr>
          <a:xfrm>
            <a:off x="320040" y="944377"/>
            <a:ext cx="11597640" cy="3723263"/>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Quick and Batch Order Entry</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the ability to allow for quick entry (not all patient demographics are entered) so that a specimen ID (laboratory accession number) is assigned, tests are assigned to the specimen, barcode labels printed and testing can begin. Full demographics can be entered at any time before reporting is performed.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u="sng" dirty="0">
                <a:solidFill>
                  <a:srgbClr val="000000"/>
                </a:solidFill>
                <a:effectLst/>
                <a:latin typeface="Calibri" panose="020F0502020204030204" pitchFamily="34" charset="0"/>
                <a:ea typeface="Times New Roman" panose="02020603050405020304" pitchFamily="18" charset="0"/>
              </a:rPr>
              <a:t>Billing </a:t>
            </a:r>
            <a:r>
              <a:rPr lang="en-US" sz="2000" dirty="0">
                <a:solidFill>
                  <a:srgbClr val="000000"/>
                </a:solidFill>
                <a:effectLst/>
                <a:latin typeface="Calibri" panose="020F0502020204030204" pitchFamily="34" charset="0"/>
                <a:ea typeface="Times New Roman" panose="02020603050405020304" pitchFamily="18" charset="0"/>
              </a:rPr>
              <a:t>:  The system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perform some limited billing information for laboratory orders.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24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Dispatch and Manifest management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b="1" u="sng" dirty="0">
                <a:solidFill>
                  <a:srgbClr val="000000"/>
                </a:solidFill>
                <a:latin typeface="Calibri" panose="020F0502020204030204" pitchFamily="34" charset="0"/>
                <a:cs typeface="Calibri" panose="020F0502020204030204" pitchFamily="34" charset="0"/>
              </a:rPr>
              <a:t>Remote sample logging, and approval</a:t>
            </a:r>
          </a:p>
          <a:p>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42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Patient Search and Longitudinal History</a:t>
            </a:r>
          </a:p>
        </p:txBody>
      </p:sp>
      <p:sp>
        <p:nvSpPr>
          <p:cNvPr id="6" name="TextBox 5">
            <a:extLst>
              <a:ext uri="{FF2B5EF4-FFF2-40B4-BE49-F238E27FC236}">
                <a16:creationId xmlns:a16="http://schemas.microsoft.com/office/drawing/2014/main" id="{FD20BAFD-AE04-4FFC-B855-104BD7975577}"/>
              </a:ext>
            </a:extLst>
          </p:cNvPr>
          <p:cNvSpPr txBox="1"/>
          <p:nvPr/>
        </p:nvSpPr>
        <p:spPr>
          <a:xfrm>
            <a:off x="594360" y="1203960"/>
            <a:ext cx="10744200" cy="1828193"/>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linkage of orders and tests and results to patients over the lifetime of said patient, if correctly identified.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have the ability to search for previous patient information to link current request with previous demographics; when a returning patient is found, system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be able to pre-populate demographic information with the ability to edit and save.</a:t>
            </a:r>
            <a:endParaRPr lang="en-US" sz="2000" dirty="0"/>
          </a:p>
        </p:txBody>
      </p:sp>
    </p:spTree>
    <p:extLst>
      <p:ext uri="{BB962C8B-B14F-4D97-AF65-F5344CB8AC3E}">
        <p14:creationId xmlns:p14="http://schemas.microsoft.com/office/powerpoint/2010/main" val="108010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a:t>
            </a:r>
          </a:p>
        </p:txBody>
      </p:sp>
      <p:sp>
        <p:nvSpPr>
          <p:cNvPr id="6" name="TextBox 5">
            <a:extLst>
              <a:ext uri="{FF2B5EF4-FFF2-40B4-BE49-F238E27FC236}">
                <a16:creationId xmlns:a16="http://schemas.microsoft.com/office/drawing/2014/main" id="{FD20BAFD-AE04-4FFC-B855-104BD7975577}"/>
              </a:ext>
            </a:extLst>
          </p:cNvPr>
          <p:cNvSpPr txBox="1"/>
          <p:nvPr/>
        </p:nvSpPr>
        <p:spPr>
          <a:xfrm>
            <a:off x="594360" y="1203960"/>
            <a:ext cx="10744200" cy="4898136"/>
          </a:xfrm>
          <a:prstGeom prst="rect">
            <a:avLst/>
          </a:prstGeom>
          <a:noFill/>
        </p:spPr>
        <p:txBody>
          <a:bodyPr wrap="square">
            <a:spAutoFit/>
          </a:bodyPr>
          <a:lstStyle/>
          <a:p>
            <a:pPr>
              <a:lnSpc>
                <a:spcPct val="107000"/>
              </a:lnSpc>
              <a:spcBef>
                <a:spcPts val="1200"/>
              </a:spcBef>
              <a:spcAft>
                <a:spcPts val="1200"/>
              </a:spcAft>
            </a:pPr>
            <a:r>
              <a:rPr lang="en-US" sz="2800" b="1" dirty="0"/>
              <a:t>Sample referral :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the ability to refer individual samples from an order to another laboratory for overflow, confirmatory, or referral testing.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be able to maintain the record of this referral and allow for the entering of result data when received from referral laboratory.</a:t>
            </a:r>
          </a:p>
          <a:p>
            <a:endParaRPr lang="en-US" sz="2800" b="1" dirty="0">
              <a:solidFill>
                <a:srgbClr val="000000"/>
              </a:solidFill>
              <a:latin typeface="Calibri" panose="020F0502020204030204" pitchFamily="34" charset="0"/>
            </a:endParaRPr>
          </a:p>
          <a:p>
            <a:r>
              <a:rPr lang="en-US" sz="2400" b="1" dirty="0">
                <a:solidFill>
                  <a:srgbClr val="000000"/>
                </a:solidFill>
                <a:effectLst/>
                <a:latin typeface="Calibri" panose="020F0502020204030204" pitchFamily="34" charset="0"/>
                <a:ea typeface="Times New Roman" panose="02020603050405020304" pitchFamily="18" charset="0"/>
              </a:rPr>
              <a:t>Order Tracking and Audit: </a:t>
            </a: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maintain a complete audit trail of order process. Auditing should include: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Status of each change that an order undergoes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and time of event change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 of person who changed the order, and administrator approvals, if applicable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audit trail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be visibly accessible to authorized LIMS users.</a:t>
            </a:r>
            <a:endParaRPr lang="en-US" sz="2400" dirty="0"/>
          </a:p>
        </p:txBody>
      </p:sp>
    </p:spTree>
    <p:extLst>
      <p:ext uri="{BB962C8B-B14F-4D97-AF65-F5344CB8AC3E}">
        <p14:creationId xmlns:p14="http://schemas.microsoft.com/office/powerpoint/2010/main" val="146415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Specimen Tracking</a:t>
            </a:r>
          </a:p>
        </p:txBody>
      </p:sp>
      <p:sp>
        <p:nvSpPr>
          <p:cNvPr id="7" name="TextBox 6">
            <a:extLst>
              <a:ext uri="{FF2B5EF4-FFF2-40B4-BE49-F238E27FC236}">
                <a16:creationId xmlns:a16="http://schemas.microsoft.com/office/drawing/2014/main" id="{2A2DAFE5-312D-48D7-8FDC-4C91B012EFBF}"/>
              </a:ext>
            </a:extLst>
          </p:cNvPr>
          <p:cNvSpPr txBox="1"/>
          <p:nvPr/>
        </p:nvSpPr>
        <p:spPr>
          <a:xfrm>
            <a:off x="929640" y="1561309"/>
            <a:ext cx="10759440" cy="2764859"/>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perform a sequential processing tracking of specimens by their assigned accession number through the laboratory workflow, including identifying the stage of processing the specimen is currently 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the ability to track samples in the following scenarios: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Within a laboratory, i.e. workstations, refrigerators, incubators, and more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Between labs or lab sections and into specimen racks or short and long-term storage containers</a:t>
            </a:r>
            <a:endParaRPr lang="en-US" sz="2000" dirty="0"/>
          </a:p>
        </p:txBody>
      </p:sp>
    </p:spTree>
    <p:extLst>
      <p:ext uri="{BB962C8B-B14F-4D97-AF65-F5344CB8AC3E}">
        <p14:creationId xmlns:p14="http://schemas.microsoft.com/office/powerpoint/2010/main" val="276808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a:t>
            </a:r>
            <a:r>
              <a:rPr lang="en-US" dirty="0" err="1"/>
              <a:t>Workplanning</a:t>
            </a:r>
            <a:endParaRPr lang="en-US" dirty="0"/>
          </a:p>
        </p:txBody>
      </p:sp>
      <p:sp>
        <p:nvSpPr>
          <p:cNvPr id="5" name="TextBox 4">
            <a:extLst>
              <a:ext uri="{FF2B5EF4-FFF2-40B4-BE49-F238E27FC236}">
                <a16:creationId xmlns:a16="http://schemas.microsoft.com/office/drawing/2014/main" id="{BDEE6CEC-05B2-433C-99A7-9A4E7E57912A}"/>
              </a:ext>
            </a:extLst>
          </p:cNvPr>
          <p:cNvSpPr txBox="1"/>
          <p:nvPr/>
        </p:nvSpPr>
        <p:spPr>
          <a:xfrm>
            <a:off x="581360" y="1437273"/>
            <a:ext cx="10942320" cy="3994299"/>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Workplan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produce a viewable and/or printable “workplan” for each test area. This will identify the specimens ordered and ready for testing in this area.  The workplans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sortable by priority, date ranges, or workstation.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Retesting</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the ability to repeat a test on a specimen and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automatically update the workplan.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u="sng" dirty="0">
                <a:solidFill>
                  <a:srgbClr val="000000"/>
                </a:solidFill>
                <a:effectLst/>
                <a:latin typeface="Calibri" panose="020F0502020204030204" pitchFamily="34" charset="0"/>
                <a:ea typeface="Times New Roman" panose="02020603050405020304" pitchFamily="18" charset="0"/>
              </a:rPr>
              <a:t>Prioritization</a:t>
            </a:r>
            <a:r>
              <a:rPr lang="en-US" sz="2000" dirty="0">
                <a:solidFill>
                  <a:srgbClr val="000000"/>
                </a:solidFill>
                <a:effectLst/>
                <a:latin typeface="Calibri" panose="020F0502020204030204" pitchFamily="34" charset="0"/>
                <a:ea typeface="Times New Roman" panose="02020603050405020304" pitchFamily="18" charset="0"/>
              </a:rPr>
              <a:t>: Workplans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include scheduling based on the prioritization of testing.  The workplans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include indicators (such as color coding) of prioritization.  In-progress workplans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include real-time updates for newly high-priority/urgent requests for testing</a:t>
            </a:r>
          </a:p>
          <a:p>
            <a:endParaRPr lang="en-US" sz="2000" dirty="0">
              <a:solidFill>
                <a:srgbClr val="000000"/>
              </a:solidFill>
              <a:latin typeface="Calibri" panose="020F0502020204030204" pitchFamily="34" charset="0"/>
            </a:endParaRPr>
          </a:p>
          <a:p>
            <a:r>
              <a:rPr lang="en-US" sz="2400" b="1" u="sng" dirty="0">
                <a:solidFill>
                  <a:srgbClr val="000000"/>
                </a:solidFill>
                <a:latin typeface="Calibri" panose="020F0502020204030204" pitchFamily="34" charset="0"/>
              </a:rPr>
              <a:t>Worksheet Creation</a:t>
            </a:r>
          </a:p>
        </p:txBody>
      </p:sp>
    </p:spTree>
    <p:extLst>
      <p:ext uri="{BB962C8B-B14F-4D97-AF65-F5344CB8AC3E}">
        <p14:creationId xmlns:p14="http://schemas.microsoft.com/office/powerpoint/2010/main" val="187491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Test and Result Entry</a:t>
            </a:r>
          </a:p>
        </p:txBody>
      </p:sp>
      <p:sp>
        <p:nvSpPr>
          <p:cNvPr id="7" name="TextBox 6">
            <a:extLst>
              <a:ext uri="{FF2B5EF4-FFF2-40B4-BE49-F238E27FC236}">
                <a16:creationId xmlns:a16="http://schemas.microsoft.com/office/drawing/2014/main" id="{5A22F61C-20E2-4C3A-8155-4A1488C7F666}"/>
              </a:ext>
            </a:extLst>
          </p:cNvPr>
          <p:cNvSpPr txBox="1"/>
          <p:nvPr/>
        </p:nvSpPr>
        <p:spPr>
          <a:xfrm>
            <a:off x="731520" y="1146015"/>
            <a:ext cx="10515600" cy="3459537"/>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the laboratory workflow for testing after registration and before results are available.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Assignment</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ability to assign and reassign tests to a specimen, and to change or cancel test requests.  The ability to cancel specific tests and reject specimens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allowed. A reason for a canceled test or rejected specimen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be entered and the reason reported back to the submitter.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Reflex Testing</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user-defined reflex testing protocols, test calculations and interpretive reporting.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89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Test and Result Entry</a:t>
            </a:r>
          </a:p>
        </p:txBody>
      </p:sp>
      <p:sp>
        <p:nvSpPr>
          <p:cNvPr id="5" name="TextBox 4">
            <a:extLst>
              <a:ext uri="{FF2B5EF4-FFF2-40B4-BE49-F238E27FC236}">
                <a16:creationId xmlns:a16="http://schemas.microsoft.com/office/drawing/2014/main" id="{098BCC72-EE36-41F5-ACA6-D5227DA68709}"/>
              </a:ext>
            </a:extLst>
          </p:cNvPr>
          <p:cNvSpPr txBox="1"/>
          <p:nvPr/>
        </p:nvSpPr>
        <p:spPr>
          <a:xfrm>
            <a:off x="242270" y="923089"/>
            <a:ext cx="11452860" cy="5011821"/>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 Entry</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the ability for manual and/or automated results entry from both manual and analyzer testing processes.  In addition, the results entry functions include: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Batch results entry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available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results interpretation field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available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Reference ranges of tests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displayed on screen during results entry and validation processes.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for tracking of QC data with results.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results entry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additional notes fields for comments regarding the testing, separately for both initial and retesting processes, and may include a separate area for notes to be included on deliverable results reports.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for backdating results entry for retrospective entry necessary from power outages/downtime.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allow printing of label with results for affixing to paper forms. </a:t>
            </a:r>
            <a:endParaRPr lang="en-US" sz="2000" dirty="0"/>
          </a:p>
        </p:txBody>
      </p:sp>
    </p:spTree>
    <p:extLst>
      <p:ext uri="{BB962C8B-B14F-4D97-AF65-F5344CB8AC3E}">
        <p14:creationId xmlns:p14="http://schemas.microsoft.com/office/powerpoint/2010/main" val="414288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Test Validation</a:t>
            </a:r>
          </a:p>
        </p:txBody>
      </p:sp>
      <p:sp>
        <p:nvSpPr>
          <p:cNvPr id="6" name="TextBox 5">
            <a:extLst>
              <a:ext uri="{FF2B5EF4-FFF2-40B4-BE49-F238E27FC236}">
                <a16:creationId xmlns:a16="http://schemas.microsoft.com/office/drawing/2014/main" id="{35D58324-A779-4B1C-AB13-BED0BEB4E506}"/>
              </a:ext>
            </a:extLst>
          </p:cNvPr>
          <p:cNvSpPr txBox="1"/>
          <p:nvPr/>
        </p:nvSpPr>
        <p:spPr>
          <a:xfrm>
            <a:off x="248320" y="769655"/>
            <a:ext cx="11608400" cy="5187189"/>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 Validation:</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mechanisms for both technical and biological validation of the results.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technical validation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performed based on the meta data in the test dictionary, such as ranges and criteria for normal results.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biological validation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 process within the system for a biologist to verify the result in the clinical and laboratory context of the patient.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Users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manually accept, reject, and rerun results.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Reference ranges of tests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displayed on screen during results entry and validation processes.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for a supervisor verification step prior to releasing patient results.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Abnormal and Critical Results</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the ability to automatically or manually flag abnormal and/or critical results.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a feature to alert users of abnormal results.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the configuration of requiring a supervisor to clear the alert.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58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 Test Validation</a:t>
            </a:r>
          </a:p>
        </p:txBody>
      </p:sp>
      <p:sp>
        <p:nvSpPr>
          <p:cNvPr id="5" name="TextBox 4">
            <a:extLst>
              <a:ext uri="{FF2B5EF4-FFF2-40B4-BE49-F238E27FC236}">
                <a16:creationId xmlns:a16="http://schemas.microsoft.com/office/drawing/2014/main" id="{BF163E7F-D354-4218-AA00-B5B1250A2F35}"/>
              </a:ext>
            </a:extLst>
          </p:cNvPr>
          <p:cNvSpPr txBox="1"/>
          <p:nvPr/>
        </p:nvSpPr>
        <p:spPr>
          <a:xfrm>
            <a:off x="457200" y="1029560"/>
            <a:ext cx="11117580" cy="3760388"/>
          </a:xfrm>
          <a:prstGeom prst="rect">
            <a:avLst/>
          </a:prstGeom>
          <a:noFill/>
        </p:spPr>
        <p:txBody>
          <a:bodyPr wrap="square">
            <a:spAutoFit/>
          </a:bodyPr>
          <a:lstStyle/>
          <a:p>
            <a:pPr>
              <a:lnSpc>
                <a:spcPct val="107000"/>
              </a:lnSpc>
              <a:spcBef>
                <a:spcPts val="1200"/>
              </a:spcBef>
              <a:spcAft>
                <a:spcPts val="1200"/>
              </a:spcAf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 Data</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 to results data for either editing or viewing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based on user roles and privileges.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searchable and verifiable by accession number of specimen/sample, lab order, lab bench, or test type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able to be corrected at a later date, even after reporting, and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retain the original result, display the previously reported result, while identifying the new result both onscreen and in print as CORRECTED with a date/time of the correction.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Results data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be able to be flagged for holding by a supervisor, preventing the reporting of the results until that flag is cleared.</a:t>
            </a:r>
            <a:endParaRPr lang="en-US" sz="2000" dirty="0"/>
          </a:p>
        </p:txBody>
      </p:sp>
    </p:spTree>
    <p:extLst>
      <p:ext uri="{BB962C8B-B14F-4D97-AF65-F5344CB8AC3E}">
        <p14:creationId xmlns:p14="http://schemas.microsoft.com/office/powerpoint/2010/main" val="205719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154BC0-6104-4B19-981F-985E5F98BD2F}"/>
              </a:ext>
            </a:extLst>
          </p:cNvPr>
          <p:cNvSpPr txBox="1"/>
          <p:nvPr/>
        </p:nvSpPr>
        <p:spPr>
          <a:xfrm>
            <a:off x="1679511" y="406414"/>
            <a:ext cx="9240232" cy="523220"/>
          </a:xfrm>
          <a:prstGeom prst="rect">
            <a:avLst/>
          </a:prstGeom>
          <a:noFill/>
        </p:spPr>
        <p:txBody>
          <a:bodyPr wrap="square">
            <a:spAutoFit/>
          </a:bodyPr>
          <a:lstStyle/>
          <a:p>
            <a:pPr algn="l" fontAlgn="t"/>
            <a:r>
              <a:rPr lang="en-US" sz="2800" b="1" u="none" strike="noStrike" dirty="0">
                <a:effectLst/>
              </a:rPr>
              <a:t>Proposed Systems Architecture (</a:t>
            </a:r>
            <a:r>
              <a:rPr lang="en-US" sz="2800" b="1" u="none" strike="noStrike" dirty="0" err="1">
                <a:effectLst/>
              </a:rPr>
              <a:t>eN</a:t>
            </a:r>
            <a:r>
              <a:rPr lang="en-US" sz="2800" b="1" u="none" strike="noStrike" dirty="0">
                <a:effectLst/>
              </a:rPr>
              <a:t>-LIS) </a:t>
            </a:r>
            <a:endParaRPr lang="en-US" sz="2800" b="1" i="0" u="none" strike="noStrike" dirty="0">
              <a:solidFill>
                <a:srgbClr val="000000"/>
              </a:solidFill>
              <a:effectLst/>
              <a:latin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61B6F1B1-7354-B161-4144-AFD98F50F9F2}"/>
              </a:ext>
            </a:extLst>
          </p:cNvPr>
          <p:cNvPicPr>
            <a:picLocks noChangeAspect="1"/>
          </p:cNvPicPr>
          <p:nvPr/>
        </p:nvPicPr>
        <p:blipFill>
          <a:blip r:embed="rId2"/>
          <a:stretch>
            <a:fillRect/>
          </a:stretch>
        </p:blipFill>
        <p:spPr>
          <a:xfrm>
            <a:off x="127405" y="752202"/>
            <a:ext cx="11601909" cy="4899015"/>
          </a:xfrm>
          <a:prstGeom prst="rect">
            <a:avLst/>
          </a:prstGeom>
        </p:spPr>
      </p:pic>
    </p:spTree>
    <p:extLst>
      <p:ext uri="{BB962C8B-B14F-4D97-AF65-F5344CB8AC3E}">
        <p14:creationId xmlns:p14="http://schemas.microsoft.com/office/powerpoint/2010/main" val="249323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Specimen and Test Management</a:t>
            </a:r>
          </a:p>
        </p:txBody>
      </p:sp>
      <p:sp>
        <p:nvSpPr>
          <p:cNvPr id="5" name="TextBox 4">
            <a:extLst>
              <a:ext uri="{FF2B5EF4-FFF2-40B4-BE49-F238E27FC236}">
                <a16:creationId xmlns:a16="http://schemas.microsoft.com/office/drawing/2014/main" id="{BF163E7F-D354-4218-AA00-B5B1250A2F35}"/>
              </a:ext>
            </a:extLst>
          </p:cNvPr>
          <p:cNvSpPr txBox="1"/>
          <p:nvPr/>
        </p:nvSpPr>
        <p:spPr>
          <a:xfrm>
            <a:off x="281940" y="762861"/>
            <a:ext cx="11643360" cy="4785669"/>
          </a:xfrm>
          <a:prstGeom prst="rect">
            <a:avLst/>
          </a:prstGeom>
          <a:noFill/>
        </p:spPr>
        <p:txBody>
          <a:bodyPr wrap="square">
            <a:spAutoFit/>
          </a:bodyPr>
          <a:lstStyle/>
          <a:p>
            <a:pPr>
              <a:lnSpc>
                <a:spcPct val="107000"/>
              </a:lnSpc>
              <a:spcBef>
                <a:spcPts val="1200"/>
              </a:spcBef>
              <a:spcAft>
                <a:spcPts val="1200"/>
              </a:spcAf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Referral</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rPr>
              <a:t>System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be able to allow for specimens to be referred to a secondary laboratory for further testing if initial test results (or testing algorithm) require further confirmation or follow up testing.</a:t>
            </a:r>
          </a:p>
          <a:p>
            <a:pPr fontAlgn="base">
              <a:lnSpc>
                <a:spcPct val="107000"/>
              </a:lnSpc>
              <a:spcBef>
                <a:spcPts val="1200"/>
              </a:spcBef>
              <a:spcAft>
                <a:spcPts val="800"/>
              </a:spcAft>
              <a:buSzPts val="1000"/>
              <a:tabLst>
                <a:tab pos="457200" algn="l"/>
              </a:tabLst>
            </a:pPr>
            <a:r>
              <a:rPr lang="en-US" sz="2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Tracking and Audit</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maintain a complete audit trail of the testing process. Auditing should include: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Record of each change, including results entry and the results data</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and time of event change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 of person causing event, and administrator approvals, if applicable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audit trail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be visibly accessible to authorized LIMS users.</a:t>
            </a:r>
            <a:endParaRPr lang="en-US" sz="2800" dirty="0"/>
          </a:p>
        </p:txBody>
      </p:sp>
    </p:spTree>
    <p:extLst>
      <p:ext uri="{BB962C8B-B14F-4D97-AF65-F5344CB8AC3E}">
        <p14:creationId xmlns:p14="http://schemas.microsoft.com/office/powerpoint/2010/main" val="73108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820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Reporting – Result report</a:t>
            </a:r>
          </a:p>
        </p:txBody>
      </p:sp>
      <p:sp>
        <p:nvSpPr>
          <p:cNvPr id="6" name="TextBox 5">
            <a:extLst>
              <a:ext uri="{FF2B5EF4-FFF2-40B4-BE49-F238E27FC236}">
                <a16:creationId xmlns:a16="http://schemas.microsoft.com/office/drawing/2014/main" id="{A698D964-28A2-41E3-9346-F4CCC1A56B7B}"/>
              </a:ext>
            </a:extLst>
          </p:cNvPr>
          <p:cNvSpPr txBox="1"/>
          <p:nvPr/>
        </p:nvSpPr>
        <p:spPr>
          <a:xfrm>
            <a:off x="241190" y="1251972"/>
            <a:ext cx="10873740" cy="2987869"/>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Requester Reporting</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Once the requested test has been completed and result data entered and validated, a printed report of analysis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produced for delivery to the clinician and client. Data required to reproduce the report in the future must be stored within the application.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Preliminary Results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print interim reports that contain preliminary results.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u="sng" dirty="0">
                <a:solidFill>
                  <a:srgbClr val="000000"/>
                </a:solidFill>
                <a:effectLst/>
                <a:latin typeface="Calibri" panose="020F0502020204030204" pitchFamily="34" charset="0"/>
                <a:ea typeface="Times New Roman" panose="02020603050405020304" pitchFamily="18" charset="0"/>
              </a:rPr>
              <a:t>Report Frequency</a:t>
            </a:r>
            <a:r>
              <a:rPr lang="en-US" sz="2000" dirty="0">
                <a:solidFill>
                  <a:srgbClr val="000000"/>
                </a:solidFill>
                <a:effectLst/>
                <a:latin typeface="Calibri" panose="020F0502020204030204" pitchFamily="34" charset="0"/>
                <a:ea typeface="Times New Roman" panose="02020603050405020304" pitchFamily="18" charset="0"/>
              </a:rPr>
              <a:t>: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have the ability to produce reports as an ongoing, real-time process or printed on-demand in batches.</a:t>
            </a:r>
          </a:p>
          <a:p>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1429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439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Reporting – Laboratory management and QC report</a:t>
            </a:r>
          </a:p>
        </p:txBody>
      </p:sp>
      <p:sp>
        <p:nvSpPr>
          <p:cNvPr id="5" name="TextBox 4">
            <a:extLst>
              <a:ext uri="{FF2B5EF4-FFF2-40B4-BE49-F238E27FC236}">
                <a16:creationId xmlns:a16="http://schemas.microsoft.com/office/drawing/2014/main" id="{7B468912-516C-4ABF-847B-401F7E740AC5}"/>
              </a:ext>
            </a:extLst>
          </p:cNvPr>
          <p:cNvSpPr txBox="1"/>
          <p:nvPr/>
        </p:nvSpPr>
        <p:spPr>
          <a:xfrm>
            <a:off x="800100" y="750606"/>
            <a:ext cx="10934700" cy="4926293"/>
          </a:xfrm>
          <a:prstGeom prst="rect">
            <a:avLst/>
          </a:prstGeom>
          <a:noFill/>
        </p:spPr>
        <p:txBody>
          <a:bodyPr wrap="square">
            <a:spAutoFit/>
          </a:bodyPr>
          <a:lstStyle/>
          <a:p>
            <a:pPr algn="just">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produce workload statistics reports for laboratory management. This should be a summary list for selected time periods (days, hours, etc.), submitters, tests, laboratory sections and instruments. This includes, but is not limited to the following reports: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Requests received and specimens registered</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Tests performed</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Cancelled tests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Pending and rejected test results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Non-conformity</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Turnaround time by department/bench, test, etc.</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Population Health Reporting</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produce reports for positive test results and de-identified aggregate health data for any given time period.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392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058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Reporting – Information searches</a:t>
            </a:r>
          </a:p>
        </p:txBody>
      </p:sp>
      <p:sp>
        <p:nvSpPr>
          <p:cNvPr id="7" name="TextBox 6">
            <a:extLst>
              <a:ext uri="{FF2B5EF4-FFF2-40B4-BE49-F238E27FC236}">
                <a16:creationId xmlns:a16="http://schemas.microsoft.com/office/drawing/2014/main" id="{D1C50557-7302-4990-8D80-CAAD643917CE}"/>
              </a:ext>
            </a:extLst>
          </p:cNvPr>
          <p:cNvSpPr txBox="1"/>
          <p:nvPr/>
        </p:nvSpPr>
        <p:spPr>
          <a:xfrm>
            <a:off x="997527" y="1221666"/>
            <a:ext cx="10243128" cy="3526093"/>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of the LIS data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searchable, based on the function within the area a user is searching.  This possible searches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but is not limited to: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searches - allowing viewing of the associated attributes and all of the associated orders, specimens, test requests and results, printing and delivery of reports.  This viewing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additional tools, such as trending graphs of results over time, tec.</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ranges - allowing viewing of all laboratory activity, limited by user-defined criteria (such as bench, test, user) by specified dates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Test searches - allowing viewing of tests performed and results by user-defined criteria (date range)</a:t>
            </a:r>
            <a:endParaRPr lang="en-US" sz="2000" dirty="0"/>
          </a:p>
        </p:txBody>
      </p:sp>
    </p:spTree>
    <p:extLst>
      <p:ext uri="{BB962C8B-B14F-4D97-AF65-F5344CB8AC3E}">
        <p14:creationId xmlns:p14="http://schemas.microsoft.com/office/powerpoint/2010/main" val="321284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243982"/>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Reporting – Data security and auditing</a:t>
            </a:r>
          </a:p>
        </p:txBody>
      </p:sp>
      <p:sp>
        <p:nvSpPr>
          <p:cNvPr id="5" name="TextBox 4">
            <a:extLst>
              <a:ext uri="{FF2B5EF4-FFF2-40B4-BE49-F238E27FC236}">
                <a16:creationId xmlns:a16="http://schemas.microsoft.com/office/drawing/2014/main" id="{015F765B-B935-4174-A1BF-F7592129A819}"/>
              </a:ext>
            </a:extLst>
          </p:cNvPr>
          <p:cNvSpPr txBox="1"/>
          <p:nvPr/>
        </p:nvSpPr>
        <p:spPr>
          <a:xfrm>
            <a:off x="914400" y="1403927"/>
            <a:ext cx="10871199" cy="2662267"/>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limit access to both electronic and printing of reports by role.  In addition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track all access to electronic and printing of reports, including the logging of: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 to reports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Printing of reports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 of user access or printing</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Date/time of access or printing</a:t>
            </a:r>
            <a:endParaRPr lang="en-US" sz="2000" dirty="0"/>
          </a:p>
        </p:txBody>
      </p:sp>
    </p:spTree>
    <p:extLst>
      <p:ext uri="{BB962C8B-B14F-4D97-AF65-F5344CB8AC3E}">
        <p14:creationId xmlns:p14="http://schemas.microsoft.com/office/powerpoint/2010/main" val="6128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232199" y="-17628"/>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Quality management-Nonconformity</a:t>
            </a:r>
          </a:p>
        </p:txBody>
      </p:sp>
      <p:sp>
        <p:nvSpPr>
          <p:cNvPr id="6" name="TextBox 5">
            <a:extLst>
              <a:ext uri="{FF2B5EF4-FFF2-40B4-BE49-F238E27FC236}">
                <a16:creationId xmlns:a16="http://schemas.microsoft.com/office/drawing/2014/main" id="{3249A720-D361-459A-86D6-02F1F8BA7B00}"/>
              </a:ext>
            </a:extLst>
          </p:cNvPr>
          <p:cNvSpPr txBox="1"/>
          <p:nvPr/>
        </p:nvSpPr>
        <p:spPr>
          <a:xfrm>
            <a:off x="267855" y="720067"/>
            <a:ext cx="11850254" cy="5202450"/>
          </a:xfrm>
          <a:prstGeom prst="rect">
            <a:avLst/>
          </a:prstGeom>
          <a:noFill/>
        </p:spPr>
        <p:txBody>
          <a:bodyPr wrap="square">
            <a:spAutoFit/>
          </a:bodyPr>
          <a:lstStyle/>
          <a:p>
            <a:pPr>
              <a:lnSpc>
                <a:spcPct val="107000"/>
              </a:lnSpc>
              <a:spcBef>
                <a:spcPts val="1200"/>
              </a:spcBef>
              <a:spcAft>
                <a:spcPts val="1200"/>
              </a:spcAft>
            </a:pP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for flagging of specimen as non-conformity at specimen receipt or at any time during the testing process at either the specimen level or the test level, and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require specification of the reason for non-conformity.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a selection list for reasons, such as, but not limited to: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Improperly identified/labeled specimen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Hemolysed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specimen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Coagulated specimen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Insufficient quantity of sample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Broken specimen container</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automatic or manual rejection of the specimen based on the reason.  All specimens flagged as non-conformant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easily identified on-screen at any part of the workflow, with the reason available for viewing.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provide QC rulesets and alerts for specimens violating QC parameters (overdue for testing, </a:t>
            </a:r>
            <a:r>
              <a:rPr lang="en-US" sz="2000" dirty="0" err="1">
                <a:solidFill>
                  <a:srgbClr val="000000"/>
                </a:solidFill>
                <a:effectLst/>
                <a:latin typeface="Calibri" panose="020F0502020204030204" pitchFamily="34" charset="0"/>
                <a:ea typeface="Times New Roman" panose="02020603050405020304" pitchFamily="18" charset="0"/>
              </a:rPr>
              <a:t>etc</a:t>
            </a:r>
            <a:r>
              <a:rPr lang="en-US" sz="2000" dirty="0">
                <a:solidFill>
                  <a:srgbClr val="000000"/>
                </a:solidFill>
                <a:effectLst/>
                <a:latin typeface="Calibri" panose="020F0502020204030204" pitchFamily="34"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1580372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3253"/>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Quality management – Quality Control</a:t>
            </a:r>
          </a:p>
        </p:txBody>
      </p:sp>
      <p:sp>
        <p:nvSpPr>
          <p:cNvPr id="5" name="TextBox 4">
            <a:extLst>
              <a:ext uri="{FF2B5EF4-FFF2-40B4-BE49-F238E27FC236}">
                <a16:creationId xmlns:a16="http://schemas.microsoft.com/office/drawing/2014/main" id="{8D775B7A-73FE-4CE5-A997-124294121564}"/>
              </a:ext>
            </a:extLst>
          </p:cNvPr>
          <p:cNvSpPr txBox="1"/>
          <p:nvPr/>
        </p:nvSpPr>
        <p:spPr>
          <a:xfrm>
            <a:off x="230909" y="682177"/>
            <a:ext cx="11730181" cy="5333511"/>
          </a:xfrm>
          <a:prstGeom prst="rect">
            <a:avLst/>
          </a:prstGeom>
          <a:noFill/>
        </p:spPr>
        <p:txBody>
          <a:bodyPr wrap="square">
            <a:spAutoFit/>
          </a:bodyPr>
          <a:lstStyle/>
          <a:p>
            <a:pPr>
              <a:lnSpc>
                <a:spcPct val="107000"/>
              </a:lnSpc>
              <a:spcBef>
                <a:spcPts val="1200"/>
              </a:spcBef>
              <a:spcAft>
                <a:spcPts val="12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perform the following: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QC parameters management: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be defined and modified within each laboratory and at the level of granularity of test type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Linking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link a sample and quality control measures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Reports</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Plot and produce QC reports and graphs, such as Levy-Jennings Graphs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QC Auditing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Maintain an audit trail of QC events and their associated samples, including the following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and time</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ID</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Quality control type and id</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User who performed the measure</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00"/>
                </a:solidFill>
                <a:effectLst/>
                <a:latin typeface="Calibri" panose="020F0502020204030204" pitchFamily="34" charset="0"/>
                <a:ea typeface="Times New Roman" panose="02020603050405020304" pitchFamily="18" charset="0"/>
              </a:rPr>
              <a:t>QC Alerting</a:t>
            </a:r>
            <a:r>
              <a:rPr lang="en-US" dirty="0">
                <a:solidFill>
                  <a:srgbClr val="000000"/>
                </a:solidFill>
                <a:effectLst/>
                <a:latin typeface="Calibri" panose="020F0502020204030204" pitchFamily="34" charset="0"/>
                <a:ea typeface="Times New Roman" panose="02020603050405020304" pitchFamily="18" charset="0"/>
              </a:rPr>
              <a:t>: </a:t>
            </a:r>
            <a:r>
              <a:rPr lang="en-US" b="1" u="sng" dirty="0">
                <a:solidFill>
                  <a:srgbClr val="000000"/>
                </a:solidFill>
                <a:effectLst/>
                <a:latin typeface="Calibri" panose="020F0502020204030204" pitchFamily="34" charset="0"/>
                <a:ea typeface="Times New Roman" panose="02020603050405020304" pitchFamily="18" charset="0"/>
              </a:rPr>
              <a:t>May</a:t>
            </a:r>
            <a:r>
              <a:rPr lang="en-US" dirty="0">
                <a:solidFill>
                  <a:srgbClr val="000000"/>
                </a:solidFill>
                <a:effectLst/>
                <a:latin typeface="Calibri" panose="020F0502020204030204" pitchFamily="34" charset="0"/>
                <a:ea typeface="Times New Roman" panose="02020603050405020304" pitchFamily="18" charset="0"/>
              </a:rPr>
              <a:t> provide alerts and reminders for QC testing</a:t>
            </a:r>
            <a:endParaRPr lang="en-US" dirty="0"/>
          </a:p>
        </p:txBody>
      </p:sp>
    </p:spTree>
    <p:extLst>
      <p:ext uri="{BB962C8B-B14F-4D97-AF65-F5344CB8AC3E}">
        <p14:creationId xmlns:p14="http://schemas.microsoft.com/office/powerpoint/2010/main" val="3958441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3253"/>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User management</a:t>
            </a:r>
          </a:p>
        </p:txBody>
      </p:sp>
      <p:sp>
        <p:nvSpPr>
          <p:cNvPr id="8" name="TextBox 7">
            <a:extLst>
              <a:ext uri="{FF2B5EF4-FFF2-40B4-BE49-F238E27FC236}">
                <a16:creationId xmlns:a16="http://schemas.microsoft.com/office/drawing/2014/main" id="{74B6BC5E-A4CE-403D-BCE7-50E89B2785A7}"/>
              </a:ext>
            </a:extLst>
          </p:cNvPr>
          <p:cNvSpPr txBox="1"/>
          <p:nvPr/>
        </p:nvSpPr>
        <p:spPr>
          <a:xfrm>
            <a:off x="600364" y="1403050"/>
            <a:ext cx="10464800" cy="3329116"/>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the following functions: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Authentication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Unique ID and password (with appropriate complexity) for each user</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Authorization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Role based access to the appropriate components of the system</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User Maintenance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Authorized users can add, edit, or inactivate user profiles at any time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rgbClr val="000000"/>
                </a:solidFill>
                <a:effectLst/>
                <a:latin typeface="Calibri" panose="020F0502020204030204" pitchFamily="34" charset="0"/>
                <a:ea typeface="Times New Roman" panose="02020603050405020304" pitchFamily="18" charset="0"/>
              </a:rPr>
              <a:t>Authentication</a:t>
            </a:r>
            <a:r>
              <a:rPr lang="en-US" sz="2000" dirty="0">
                <a:solidFill>
                  <a:srgbClr val="000000"/>
                </a:solidFill>
                <a:effectLst/>
                <a:latin typeface="Calibri" panose="020F0502020204030204" pitchFamily="34" charset="0"/>
                <a:ea typeface="Times New Roman" panose="02020603050405020304" pitchFamily="18" charset="0"/>
              </a:rPr>
              <a:t>: Users should be able to retrieve forgotten passwords and/or reset lost passwords on their own</a:t>
            </a:r>
            <a:endParaRPr lang="en-US" sz="2000" dirty="0"/>
          </a:p>
        </p:txBody>
      </p:sp>
    </p:spTree>
    <p:extLst>
      <p:ext uri="{BB962C8B-B14F-4D97-AF65-F5344CB8AC3E}">
        <p14:creationId xmlns:p14="http://schemas.microsoft.com/office/powerpoint/2010/main" val="202304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 Test Catalog management</a:t>
            </a:r>
          </a:p>
        </p:txBody>
      </p:sp>
      <p:sp>
        <p:nvSpPr>
          <p:cNvPr id="5" name="TextBox 4">
            <a:extLst>
              <a:ext uri="{FF2B5EF4-FFF2-40B4-BE49-F238E27FC236}">
                <a16:creationId xmlns:a16="http://schemas.microsoft.com/office/drawing/2014/main" id="{DFDCD3B0-0EB6-4B17-A4B4-F3F68FA06121}"/>
              </a:ext>
            </a:extLst>
          </p:cNvPr>
          <p:cNvSpPr txBox="1"/>
          <p:nvPr/>
        </p:nvSpPr>
        <p:spPr>
          <a:xfrm>
            <a:off x="0" y="637310"/>
            <a:ext cx="12219709" cy="5445209"/>
          </a:xfrm>
          <a:prstGeom prst="rect">
            <a:avLst/>
          </a:prstGeom>
          <a:noFill/>
        </p:spPr>
        <p:txBody>
          <a:bodyPr wrap="square">
            <a:spAutoFit/>
          </a:bodyPr>
          <a:lstStyle/>
          <a:p>
            <a:pPr>
              <a:lnSpc>
                <a:spcPct val="107000"/>
              </a:lnSpc>
              <a:spcBef>
                <a:spcPts val="1200"/>
              </a:spcBef>
              <a:spcAft>
                <a:spcPts val="12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a user interface/screen(s) for managing the dictionary of tests and procedures carried out by the laboratory, which </a:t>
            </a:r>
            <a:r>
              <a:rPr lang="en-US"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 the ability to do the following functions: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 edit, inactivate any test or procedure</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 groupings of tests into panels or categories for group ordering</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Mapping tests to international terminology coding - LOINC or CPT codes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 test reference ranges, for both numeric and non-numeric tests, and differentiated by criteria (such as gender, age,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Define sensitivity of test results, such as, specification of the number of significant digits by test</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addition, the system </a:t>
            </a:r>
            <a:r>
              <a:rPr lang="en-US"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users to configure the system to do the following: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Define tests with extremely confidential results, such that results are limited to not being electronically available remotely</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temporarily or permanently disable tests that are not currently available (out of stock,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Calibri" panose="020F0502020204030204" pitchFamily="34" charset="0"/>
                <a:ea typeface="Times New Roman" panose="02020603050405020304" pitchFamily="18" charset="0"/>
              </a:rPr>
              <a:t>Provide ability to restrict result inquiry access to lab-defined test results based on lab-defined levels of access. (HIV, employee related or legal drug screens</a:t>
            </a:r>
            <a:endParaRPr lang="en-US" dirty="0"/>
          </a:p>
        </p:txBody>
      </p:sp>
    </p:spTree>
    <p:extLst>
      <p:ext uri="{BB962C8B-B14F-4D97-AF65-F5344CB8AC3E}">
        <p14:creationId xmlns:p14="http://schemas.microsoft.com/office/powerpoint/2010/main" val="92667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 Configuration</a:t>
            </a:r>
          </a:p>
        </p:txBody>
      </p:sp>
      <p:sp>
        <p:nvSpPr>
          <p:cNvPr id="6" name="TextBox 5">
            <a:extLst>
              <a:ext uri="{FF2B5EF4-FFF2-40B4-BE49-F238E27FC236}">
                <a16:creationId xmlns:a16="http://schemas.microsoft.com/office/drawing/2014/main" id="{E13772FA-D6C7-4730-8A15-B38F802E4219}"/>
              </a:ext>
            </a:extLst>
          </p:cNvPr>
          <p:cNvSpPr txBox="1"/>
          <p:nvPr/>
        </p:nvSpPr>
        <p:spPr>
          <a:xfrm>
            <a:off x="581891" y="692729"/>
            <a:ext cx="11222182" cy="2465290"/>
          </a:xfrm>
          <a:prstGeom prst="rect">
            <a:avLst/>
          </a:prstGeom>
          <a:noFill/>
        </p:spPr>
        <p:txBody>
          <a:bodyPr wrap="square">
            <a:spAutoFit/>
          </a:bodyPr>
          <a:lstStyle/>
          <a:p>
            <a:pPr>
              <a:lnSpc>
                <a:spcPct val="107000"/>
              </a:lnSpc>
              <a:spcBef>
                <a:spcPts val="1200"/>
              </a:spcBef>
              <a:spcAft>
                <a:spcPts val="1200"/>
              </a:spcAft>
            </a:pP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Localization: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be localized, including language, date/time format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Alert Management: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user configuration of alerts and notifications to users for specific events and criteria.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rgbClr val="000000"/>
                </a:solidFill>
                <a:effectLst/>
                <a:latin typeface="Calibri" panose="020F0502020204030204" pitchFamily="34" charset="0"/>
                <a:ea typeface="Times New Roman" panose="02020603050405020304" pitchFamily="18" charset="0"/>
              </a:rPr>
              <a:t>Lists and Meta Data Management</a:t>
            </a:r>
            <a:r>
              <a:rPr lang="en-US" sz="2000" dirty="0">
                <a:solidFill>
                  <a:srgbClr val="000000"/>
                </a:solidFill>
                <a:effectLst/>
                <a:latin typeface="Calibri" panose="020F0502020204030204" pitchFamily="34" charset="0"/>
                <a:ea typeface="Times New Roman" panose="02020603050405020304" pitchFamily="18" charset="0"/>
              </a:rPr>
              <a:t>: The system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b="1"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allow the configuration of the various lists and options for use throughout the system.  For example, facility lists, provider lists, specimen workflow state names, and more.</a:t>
            </a:r>
            <a:endParaRPr lang="en-US" sz="2000" dirty="0"/>
          </a:p>
        </p:txBody>
      </p:sp>
    </p:spTree>
    <p:extLst>
      <p:ext uri="{BB962C8B-B14F-4D97-AF65-F5344CB8AC3E}">
        <p14:creationId xmlns:p14="http://schemas.microsoft.com/office/powerpoint/2010/main" val="112590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145DD9-DE7E-43F0-AF0F-DC96669B610E}"/>
              </a:ext>
            </a:extLst>
          </p:cNvPr>
          <p:cNvSpPr txBox="1"/>
          <p:nvPr/>
        </p:nvSpPr>
        <p:spPr>
          <a:xfrm>
            <a:off x="739140" y="628744"/>
            <a:ext cx="11170920" cy="5436104"/>
          </a:xfrm>
          <a:prstGeom prst="rect">
            <a:avLst/>
          </a:prstGeom>
          <a:noFill/>
        </p:spPr>
        <p:txBody>
          <a:bodyPr wrap="square">
            <a:spAutoFit/>
          </a:bodyPr>
          <a:lstStyle/>
          <a:p>
            <a:pPr algn="just">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Functional requirements are those workflows and functions that the LIS system must be able to perform in order to support the services of the laboratory, based on international standards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best practices.  The basic functions fall within several areas of the laboratory workflow: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07000"/>
              </a:lnSpc>
              <a:spcAft>
                <a:spcPts val="800"/>
              </a:spcAft>
              <a:buFontTx/>
              <a:buAutoNum type="arabicPeriod"/>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Electronic exchange of data (interoperability middleware)</a:t>
            </a:r>
          </a:p>
          <a:p>
            <a:pPr marL="914400" indent="-457200">
              <a:lnSpc>
                <a:spcPct val="107000"/>
              </a:lnSpc>
              <a:spcAft>
                <a:spcPts val="800"/>
              </a:spcAft>
              <a:buFontTx/>
              <a:buAutoNum type="arabicPeriod"/>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Dashboards (Malaria, TB , HIV </a:t>
            </a:r>
            <a:r>
              <a:rPr lang="en-US"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etc</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457200">
              <a:lnSpc>
                <a:spcPct val="107000"/>
              </a:lnSpc>
              <a:spcAft>
                <a:spcPts val="800"/>
              </a:spcAft>
              <a:buFontTx/>
              <a:buAutoNum type="arabicPeriod"/>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rder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Specimen management</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Test and Result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Reporting </a:t>
            </a:r>
          </a:p>
          <a:p>
            <a:pPr marL="457200">
              <a:lnSpc>
                <a:spcPct val="107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7</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Quality management.       </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System management/</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ministration and Data security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Internal laboratory commodity, wastage and equipment management</a:t>
            </a:r>
          </a:p>
          <a:p>
            <a:pPr marL="457200">
              <a:lnSpc>
                <a:spcPct val="107000"/>
              </a:lnSpc>
              <a:spcAft>
                <a:spcPts val="800"/>
              </a:spcAft>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10.     Task management and workforce management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154BC0-6104-4B19-981F-985E5F98BD2F}"/>
              </a:ext>
            </a:extLst>
          </p:cNvPr>
          <p:cNvSpPr txBox="1"/>
          <p:nvPr/>
        </p:nvSpPr>
        <p:spPr>
          <a:xfrm>
            <a:off x="1679511" y="170194"/>
            <a:ext cx="9240232" cy="523220"/>
          </a:xfrm>
          <a:prstGeom prst="rect">
            <a:avLst/>
          </a:prstGeom>
          <a:noFill/>
        </p:spPr>
        <p:txBody>
          <a:bodyPr wrap="square">
            <a:spAutoFit/>
          </a:bodyPr>
          <a:lstStyle/>
          <a:p>
            <a:pPr algn="l" fontAlgn="t"/>
            <a:r>
              <a:rPr lang="en-US" sz="2800" b="1" u="none" strike="noStrike" dirty="0">
                <a:effectLst/>
              </a:rPr>
              <a:t>Systems Requirement development- Functional requirement</a:t>
            </a:r>
            <a:endParaRPr lang="en-US" sz="28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47376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 System audit tracking</a:t>
            </a:r>
          </a:p>
        </p:txBody>
      </p:sp>
      <p:sp>
        <p:nvSpPr>
          <p:cNvPr id="5" name="TextBox 4">
            <a:extLst>
              <a:ext uri="{FF2B5EF4-FFF2-40B4-BE49-F238E27FC236}">
                <a16:creationId xmlns:a16="http://schemas.microsoft.com/office/drawing/2014/main" id="{CC96B712-81D9-4103-BC72-43FDAF50392A}"/>
              </a:ext>
            </a:extLst>
          </p:cNvPr>
          <p:cNvSpPr txBox="1"/>
          <p:nvPr/>
        </p:nvSpPr>
        <p:spPr>
          <a:xfrm>
            <a:off x="441593" y="988291"/>
            <a:ext cx="11325534" cy="2794611"/>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events, data, and access,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tracked by the system and logged in an auditable log.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auditing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the user, date, and time.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never delete clinical information.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Auditing functionality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maintainable and configurable by an on-site admin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Audit logs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be accessible to view and/or print – role permitting</a:t>
            </a:r>
            <a:endParaRPr lang="en-US" sz="2000" dirty="0"/>
          </a:p>
        </p:txBody>
      </p:sp>
    </p:spTree>
    <p:extLst>
      <p:ext uri="{BB962C8B-B14F-4D97-AF65-F5344CB8AC3E}">
        <p14:creationId xmlns:p14="http://schemas.microsoft.com/office/powerpoint/2010/main" val="139939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 Data recovery</a:t>
            </a:r>
          </a:p>
        </p:txBody>
      </p:sp>
      <p:sp>
        <p:nvSpPr>
          <p:cNvPr id="5" name="TextBox 4">
            <a:extLst>
              <a:ext uri="{FF2B5EF4-FFF2-40B4-BE49-F238E27FC236}">
                <a16:creationId xmlns:a16="http://schemas.microsoft.com/office/drawing/2014/main" id="{CC96B712-81D9-4103-BC72-43FDAF50392A}"/>
              </a:ext>
            </a:extLst>
          </p:cNvPr>
          <p:cNvSpPr txBox="1"/>
          <p:nvPr/>
        </p:nvSpPr>
        <p:spPr>
          <a:xfrm>
            <a:off x="441593" y="988291"/>
            <a:ext cx="11325534" cy="1212640"/>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be backed up and encrypted on a configurable schedule, to any defined device, manually by authorized users or automatically.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be capable of running on battery power during power instability</a:t>
            </a:r>
            <a:endParaRPr lang="en-US" sz="2400" dirty="0"/>
          </a:p>
        </p:txBody>
      </p:sp>
    </p:spTree>
    <p:extLst>
      <p:ext uri="{BB962C8B-B14F-4D97-AF65-F5344CB8AC3E}">
        <p14:creationId xmlns:p14="http://schemas.microsoft.com/office/powerpoint/2010/main" val="1005858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Commodity, Waste and Equipment Management</a:t>
            </a:r>
          </a:p>
        </p:txBody>
      </p:sp>
      <p:sp>
        <p:nvSpPr>
          <p:cNvPr id="6" name="TextBox 5">
            <a:extLst>
              <a:ext uri="{FF2B5EF4-FFF2-40B4-BE49-F238E27FC236}">
                <a16:creationId xmlns:a16="http://schemas.microsoft.com/office/drawing/2014/main" id="{7D52C644-5A90-4B5F-9982-9C83BD567AF5}"/>
              </a:ext>
            </a:extLst>
          </p:cNvPr>
          <p:cNvSpPr txBox="1"/>
          <p:nvPr/>
        </p:nvSpPr>
        <p:spPr>
          <a:xfrm>
            <a:off x="441593" y="878795"/>
            <a:ext cx="11270116" cy="4315797"/>
          </a:xfrm>
          <a:prstGeom prst="rect">
            <a:avLst/>
          </a:prstGeom>
          <a:noFill/>
        </p:spPr>
        <p:txBody>
          <a:bodyPr wrap="square">
            <a:spAutoFit/>
          </a:bodyPr>
          <a:lstStyle/>
          <a:p>
            <a:pPr algn="just">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perform some aspects of commodity and equipment management.  However, neither of these areas are considered essential functions within the reference documents or by the expertise of the team, for an implementation of a laboratory information system.  The following criteria are all areas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perform, but have not been shown to be best practice within the LIS: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 entering and tracking of consumables, and reagents, including specimen and sample collection kits, test kits, lab supplies, and forms.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decision support tools and alerts for consumables, and reagents for stocking, expiration, and procurement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 entering, maintenance tracking, and status of laboratory equipment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scheduling reminders, decision support tools, and alerts for equipment maintenance and decommissioning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39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System management and data security – Data recovery</a:t>
            </a:r>
          </a:p>
        </p:txBody>
      </p:sp>
      <p:sp>
        <p:nvSpPr>
          <p:cNvPr id="5" name="TextBox 4">
            <a:extLst>
              <a:ext uri="{FF2B5EF4-FFF2-40B4-BE49-F238E27FC236}">
                <a16:creationId xmlns:a16="http://schemas.microsoft.com/office/drawing/2014/main" id="{CC96B712-81D9-4103-BC72-43FDAF50392A}"/>
              </a:ext>
            </a:extLst>
          </p:cNvPr>
          <p:cNvSpPr txBox="1"/>
          <p:nvPr/>
        </p:nvSpPr>
        <p:spPr>
          <a:xfrm>
            <a:off x="441593" y="988291"/>
            <a:ext cx="11325534" cy="1212640"/>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be backed up and encrypted on a configurable schedule, to any defined device, manually by authorized users or automatically.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be capable of running on battery power during power instability</a:t>
            </a:r>
            <a:endParaRPr lang="en-US" sz="2400" dirty="0"/>
          </a:p>
        </p:txBody>
      </p:sp>
    </p:spTree>
    <p:extLst>
      <p:ext uri="{BB962C8B-B14F-4D97-AF65-F5344CB8AC3E}">
        <p14:creationId xmlns:p14="http://schemas.microsoft.com/office/powerpoint/2010/main" val="257274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Documentation and Support</a:t>
            </a:r>
          </a:p>
        </p:txBody>
      </p:sp>
      <p:sp>
        <p:nvSpPr>
          <p:cNvPr id="6" name="TextBox 5">
            <a:extLst>
              <a:ext uri="{FF2B5EF4-FFF2-40B4-BE49-F238E27FC236}">
                <a16:creationId xmlns:a16="http://schemas.microsoft.com/office/drawing/2014/main" id="{183DDF60-182E-4EDC-8B3B-E25BCFDCAF55}"/>
              </a:ext>
            </a:extLst>
          </p:cNvPr>
          <p:cNvSpPr txBox="1"/>
          <p:nvPr/>
        </p:nvSpPr>
        <p:spPr>
          <a:xfrm>
            <a:off x="441593" y="932873"/>
            <a:ext cx="10207934" cy="3329116"/>
          </a:xfrm>
          <a:prstGeom prst="rect">
            <a:avLst/>
          </a:prstGeom>
          <a:noFill/>
        </p:spPr>
        <p:txBody>
          <a:bodyPr wrap="square">
            <a:spAutoFit/>
          </a:bodyPr>
          <a:lstStyle/>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have the following documentation available: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Installation and Administration guide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End User guide and training materials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Operations and troubleshooting guide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 the following: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Storage and retrieval of SOPs, and Job Aids including provide just-in-time access to those SOP’s and Job Aids to the users at the point of decision making.</a:t>
            </a:r>
            <a:endParaRPr lang="en-US" sz="2000" dirty="0"/>
          </a:p>
        </p:txBody>
      </p:sp>
    </p:spTree>
    <p:extLst>
      <p:ext uri="{BB962C8B-B14F-4D97-AF65-F5344CB8AC3E}">
        <p14:creationId xmlns:p14="http://schemas.microsoft.com/office/powerpoint/2010/main" val="177211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441593" y="49438"/>
            <a:ext cx="10464800"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Task Management and Workforce management</a:t>
            </a:r>
          </a:p>
        </p:txBody>
      </p:sp>
      <p:sp>
        <p:nvSpPr>
          <p:cNvPr id="5" name="TextBox 4">
            <a:extLst>
              <a:ext uri="{FF2B5EF4-FFF2-40B4-BE49-F238E27FC236}">
                <a16:creationId xmlns:a16="http://schemas.microsoft.com/office/drawing/2014/main" id="{0A5A185F-49F2-B39F-0855-353E219AE723}"/>
              </a:ext>
            </a:extLst>
          </p:cNvPr>
          <p:cNvSpPr txBox="1"/>
          <p:nvPr/>
        </p:nvSpPr>
        <p:spPr>
          <a:xfrm>
            <a:off x="518160" y="929640"/>
            <a:ext cx="11330940" cy="2818464"/>
          </a:xfrm>
          <a:prstGeom prst="rect">
            <a:avLst/>
          </a:prstGeom>
          <a:noFill/>
        </p:spPr>
        <p:txBody>
          <a:bodyPr wrap="square">
            <a:spAutoFit/>
          </a:bodyPr>
          <a:lstStyle/>
          <a:p>
            <a:pPr>
              <a:lnSpc>
                <a:spcPct val="115000"/>
              </a:lnSpc>
              <a:spcAft>
                <a:spcPts val="800"/>
              </a:spcAft>
            </a:pPr>
            <a:r>
              <a:rPr lang="en-GB" sz="2400" dirty="0">
                <a:effectLst/>
                <a:latin typeface="Calibri" panose="020F0502020204030204" pitchFamily="34" charset="0"/>
                <a:ea typeface="Calibri" panose="020F0502020204030204" pitchFamily="34" charset="0"/>
                <a:cs typeface="Times New Roman (Body CS)"/>
              </a:rPr>
              <a:t>The System </a:t>
            </a:r>
            <a:r>
              <a:rPr lang="en-GB" sz="2400" b="1" u="sng" dirty="0">
                <a:effectLst/>
                <a:latin typeface="Calibri" panose="020F0502020204030204" pitchFamily="34" charset="0"/>
                <a:ea typeface="Calibri" panose="020F0502020204030204" pitchFamily="34" charset="0"/>
                <a:cs typeface="Times New Roman (Body CS)"/>
              </a:rPr>
              <a:t>should</a:t>
            </a:r>
            <a:r>
              <a:rPr lang="en-GB" sz="2400" dirty="0">
                <a:effectLst/>
                <a:latin typeface="Calibri" panose="020F0502020204030204" pitchFamily="34" charset="0"/>
                <a:ea typeface="Calibri" panose="020F0502020204030204" pitchFamily="34" charset="0"/>
                <a:cs typeface="Times New Roman (Body CS)"/>
              </a:rPr>
              <a:t> be able to assign tasks to registered analysts on the system depending on user role and assign privileges. The system </a:t>
            </a:r>
            <a:r>
              <a:rPr lang="en-GB" sz="2400" b="1" u="sng" dirty="0">
                <a:effectLst/>
                <a:latin typeface="Calibri" panose="020F0502020204030204" pitchFamily="34" charset="0"/>
                <a:ea typeface="Calibri" panose="020F0502020204030204" pitchFamily="34" charset="0"/>
                <a:cs typeface="Times New Roman (Body CS)"/>
              </a:rPr>
              <a:t>should</a:t>
            </a:r>
            <a:r>
              <a:rPr lang="en-GB" sz="2400" dirty="0">
                <a:effectLst/>
                <a:latin typeface="Calibri" panose="020F0502020204030204" pitchFamily="34" charset="0"/>
                <a:ea typeface="Calibri" panose="020F0502020204030204" pitchFamily="34" charset="0"/>
                <a:cs typeface="Times New Roman (Body CS)"/>
              </a:rPr>
              <a:t> be able to alert analysts when task has been assigned, and able to log the status of the task when completed, pending or reassigned.</a:t>
            </a:r>
          </a:p>
          <a:p>
            <a:pPr>
              <a:lnSpc>
                <a:spcPct val="115000"/>
              </a:lnSpc>
              <a:spcAft>
                <a:spcPts val="800"/>
              </a:spcAft>
            </a:pPr>
            <a:endParaRPr lang="en-GB" sz="2400" dirty="0">
              <a:latin typeface="Calibri" panose="020F0502020204030204" pitchFamily="34" charset="0"/>
              <a:ea typeface="Calibri" panose="020F0502020204030204" pitchFamily="34" charset="0"/>
              <a:cs typeface="Times New Roman (Body CS)"/>
            </a:endParaRPr>
          </a:p>
          <a:p>
            <a:pPr>
              <a:lnSpc>
                <a:spcPct val="115000"/>
              </a:lnSpc>
              <a:spcAft>
                <a:spcPts val="800"/>
              </a:spcAft>
            </a:pPr>
            <a:r>
              <a:rPr lang="en-GB" sz="2400" dirty="0">
                <a:effectLst/>
                <a:latin typeface="Calibri" panose="020F0502020204030204" pitchFamily="34" charset="0"/>
                <a:ea typeface="Calibri" panose="020F0502020204030204" pitchFamily="34" charset="0"/>
                <a:cs typeface="Times New Roman (Body CS)"/>
              </a:rPr>
              <a:t>The system should have the ability to manage the workforce of a </a:t>
            </a:r>
            <a:r>
              <a:rPr lang="en-GB" sz="2400" dirty="0" err="1">
                <a:effectLst/>
                <a:latin typeface="Calibri" panose="020F0502020204030204" pitchFamily="34" charset="0"/>
                <a:ea typeface="Calibri" panose="020F0502020204030204" pitchFamily="34" charset="0"/>
                <a:cs typeface="Times New Roman (Body CS)"/>
              </a:rPr>
              <a:t>labpratory</a:t>
            </a:r>
            <a:endParaRPr lang="en-US" sz="1600" dirty="0">
              <a:effectLst/>
              <a:latin typeface="Helvetica Neue Light"/>
              <a:ea typeface="Calibri" panose="020F0502020204030204" pitchFamily="34" charset="0"/>
              <a:cs typeface="Times New Roman (Body CS)"/>
            </a:endParaRPr>
          </a:p>
        </p:txBody>
      </p:sp>
    </p:spTree>
    <p:extLst>
      <p:ext uri="{BB962C8B-B14F-4D97-AF65-F5344CB8AC3E}">
        <p14:creationId xmlns:p14="http://schemas.microsoft.com/office/powerpoint/2010/main" val="1334485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ABC828-5546-4B24-819A-619715971D94}"/>
              </a:ext>
            </a:extLst>
          </p:cNvPr>
          <p:cNvSpPr txBox="1"/>
          <p:nvPr/>
        </p:nvSpPr>
        <p:spPr>
          <a:xfrm>
            <a:off x="552450" y="2136339"/>
            <a:ext cx="10953750" cy="1477328"/>
          </a:xfrm>
          <a:prstGeom prst="rect">
            <a:avLst/>
          </a:prstGeom>
          <a:noFill/>
        </p:spPr>
        <p:txBody>
          <a:bodyPr wrap="square">
            <a:spAutoFit/>
          </a:bodyPr>
          <a:lstStyle/>
          <a:p>
            <a:r>
              <a:rPr lang="en-US" b="1" dirty="0"/>
              <a:t>Categories of users:</a:t>
            </a:r>
            <a:r>
              <a:rPr lang="en-US" dirty="0"/>
              <a:t> specimen receptionist/phlebotomist, specimen referrals, medical laboratory scientists on individual laboratory bench or handling specific laboratory equipment, Laboratory/facility managers, public health case finders and case managers, state Laboratory directors, Medical Laboratory Science Council of Nigeria for Auditing and Quality Assurance, Federal Ministry of Health Medical laboratory division, Minister of Health, others are National health planning team at </a:t>
            </a:r>
            <a:r>
              <a:rPr lang="en-US" dirty="0" err="1"/>
              <a:t>FMoH</a:t>
            </a:r>
            <a:r>
              <a:rPr lang="en-US" dirty="0"/>
              <a:t>, Individual program managers in country</a:t>
            </a:r>
          </a:p>
        </p:txBody>
      </p:sp>
    </p:spTree>
    <p:extLst>
      <p:ext uri="{BB962C8B-B14F-4D97-AF65-F5344CB8AC3E}">
        <p14:creationId xmlns:p14="http://schemas.microsoft.com/office/powerpoint/2010/main" val="2390441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9B00D-B6B0-49FE-B774-1A981C66F988}"/>
              </a:ext>
            </a:extLst>
          </p:cNvPr>
          <p:cNvSpPr txBox="1"/>
          <p:nvPr/>
        </p:nvSpPr>
        <p:spPr>
          <a:xfrm>
            <a:off x="1025237" y="2826368"/>
            <a:ext cx="9716654" cy="913520"/>
          </a:xfrm>
          <a:prstGeom prst="rect">
            <a:avLst/>
          </a:prstGeom>
          <a:noFill/>
        </p:spPr>
        <p:txBody>
          <a:bodyPr wrap="square">
            <a:spAutoFit/>
          </a:bodyPr>
          <a:lstStyle/>
          <a:p>
            <a:pPr>
              <a:lnSpc>
                <a:spcPct val="107000"/>
              </a:lnSpc>
              <a:spcBef>
                <a:spcPts val="1800"/>
              </a:spcBef>
              <a:spcAft>
                <a:spcPts val="600"/>
              </a:spcAf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2"/>
              </a:rPr>
              <a:t>https://www.aphl.org/aboutAPHL/publications/Documents/GH-2019May-LIS-Guidebook-web.pdf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81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933450" y="444514"/>
            <a:ext cx="10195843" cy="523220"/>
          </a:xfrm>
          <a:prstGeom prst="rect">
            <a:avLst/>
          </a:prstGeom>
          <a:noFill/>
        </p:spPr>
        <p:txBody>
          <a:bodyPr wrap="square">
            <a:spAutoFit/>
          </a:bodyPr>
          <a:lstStyle/>
          <a:p>
            <a:pPr algn="l" fontAlgn="t"/>
            <a:r>
              <a:rPr lang="en-US" sz="2800" b="1" u="none" strike="noStrike" dirty="0">
                <a:effectLst/>
              </a:rPr>
              <a:t>Systems Requirement development: Non - Functional requirement</a:t>
            </a:r>
            <a:endParaRPr lang="en-US" sz="2800" b="1" i="0" u="none" strike="noStrike" dirty="0">
              <a:solidFill>
                <a:srgbClr val="000000"/>
              </a:solidFill>
              <a:effectLst/>
              <a:latin typeface="Calibri" panose="020F0502020204030204" pitchFamily="34" charset="0"/>
            </a:endParaRPr>
          </a:p>
        </p:txBody>
      </p:sp>
      <p:sp>
        <p:nvSpPr>
          <p:cNvPr id="6" name="TextBox 5">
            <a:extLst>
              <a:ext uri="{FF2B5EF4-FFF2-40B4-BE49-F238E27FC236}">
                <a16:creationId xmlns:a16="http://schemas.microsoft.com/office/drawing/2014/main" id="{2FB88667-757B-4B35-864D-99DB2B8AD8B5}"/>
              </a:ext>
            </a:extLst>
          </p:cNvPr>
          <p:cNvSpPr txBox="1"/>
          <p:nvPr/>
        </p:nvSpPr>
        <p:spPr>
          <a:xfrm>
            <a:off x="937453" y="1221761"/>
            <a:ext cx="9776010" cy="3811043"/>
          </a:xfrm>
          <a:prstGeom prst="rect">
            <a:avLst/>
          </a:prstGeom>
          <a:noFill/>
        </p:spPr>
        <p:txBody>
          <a:bodyPr wrap="square">
            <a:spAutoFit/>
          </a:bodyPr>
          <a:lstStyle/>
          <a:p>
            <a:pPr algn="just">
              <a:lnSpc>
                <a:spcPct val="107000"/>
              </a:lnSpc>
              <a:spcBef>
                <a:spcPts val="6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addition to these functional requirements, additional non-functional requirements are also necessary for a comprehensive LIS evaluation, and include: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System UI/UX  </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concurrency  (No locking)</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Offline and online mode</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Open system (can be used for any machine, reagent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Open-Source Governance and Community engagement (community of practice)</a:t>
            </a:r>
          </a:p>
          <a:p>
            <a:pPr marL="457200">
              <a:lnSpc>
                <a:spcPct val="107000"/>
              </a:lnSpc>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Configurable</a:t>
            </a:r>
          </a:p>
          <a:p>
            <a:pPr marL="457200">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77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104900" y="3253"/>
            <a:ext cx="9727601"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Electronic Exchange of Data (Interoperability)</a:t>
            </a:r>
          </a:p>
        </p:txBody>
      </p:sp>
      <p:sp>
        <p:nvSpPr>
          <p:cNvPr id="6" name="TextBox 5">
            <a:extLst>
              <a:ext uri="{FF2B5EF4-FFF2-40B4-BE49-F238E27FC236}">
                <a16:creationId xmlns:a16="http://schemas.microsoft.com/office/drawing/2014/main" id="{15B534FD-F527-492F-8372-8FDBD252AD7A}"/>
              </a:ext>
            </a:extLst>
          </p:cNvPr>
          <p:cNvSpPr txBox="1"/>
          <p:nvPr/>
        </p:nvSpPr>
        <p:spPr>
          <a:xfrm>
            <a:off x="203200" y="942110"/>
            <a:ext cx="11767127" cy="830997"/>
          </a:xfrm>
          <a:prstGeom prst="rect">
            <a:avLst/>
          </a:prstGeom>
          <a:noFill/>
        </p:spPr>
        <p:txBody>
          <a:bodyPr wrap="square">
            <a:spAutoFit/>
          </a:bodyPr>
          <a:lstStyle/>
          <a:p>
            <a:r>
              <a:rPr lang="en-US" sz="2800" b="1" u="sng" dirty="0">
                <a:solidFill>
                  <a:srgbClr val="000000"/>
                </a:solidFill>
                <a:effectLst/>
                <a:latin typeface="Calibri" panose="020F0502020204030204" pitchFamily="34" charset="0"/>
                <a:ea typeface="Times New Roman" panose="02020603050405020304" pitchFamily="18" charset="0"/>
              </a:rPr>
              <a:t>Laboratory Analyzers: </a:t>
            </a:r>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be able to interface electronically with laboratory analyzers to automatically import test results.  This process </a:t>
            </a:r>
            <a:r>
              <a:rPr lang="en-US" sz="2000" b="1" u="sng" dirty="0">
                <a:solidFill>
                  <a:srgbClr val="000000"/>
                </a:solidFill>
                <a:effectLst/>
                <a:latin typeface="Calibri" panose="020F0502020204030204" pitchFamily="34" charset="0"/>
                <a:ea typeface="Times New Roman" panose="02020603050405020304" pitchFamily="18" charset="0"/>
              </a:rPr>
              <a:t>should</a:t>
            </a:r>
            <a:r>
              <a:rPr lang="en-US" sz="2000" dirty="0">
                <a:solidFill>
                  <a:srgbClr val="000000"/>
                </a:solidFill>
                <a:effectLst/>
                <a:latin typeface="Calibri" panose="020F0502020204030204" pitchFamily="34" charset="0"/>
                <a:ea typeface="Times New Roman" panose="02020603050405020304" pitchFamily="18" charset="0"/>
              </a:rPr>
              <a:t> include a user verification step of those results.</a:t>
            </a:r>
            <a:endParaRPr lang="en-US" sz="2000" dirty="0"/>
          </a:p>
        </p:txBody>
      </p:sp>
      <p:sp>
        <p:nvSpPr>
          <p:cNvPr id="7" name="TextBox 6">
            <a:extLst>
              <a:ext uri="{FF2B5EF4-FFF2-40B4-BE49-F238E27FC236}">
                <a16:creationId xmlns:a16="http://schemas.microsoft.com/office/drawing/2014/main" id="{D1D5CF54-D04D-4614-9D54-C0F78A0C053E}"/>
              </a:ext>
            </a:extLst>
          </p:cNvPr>
          <p:cNvSpPr txBox="1"/>
          <p:nvPr/>
        </p:nvSpPr>
        <p:spPr>
          <a:xfrm>
            <a:off x="203200" y="1768899"/>
            <a:ext cx="12081164" cy="4324645"/>
          </a:xfrm>
          <a:prstGeom prst="rect">
            <a:avLst/>
          </a:prstGeom>
          <a:noFill/>
        </p:spPr>
        <p:txBody>
          <a:bodyPr wrap="square">
            <a:spAutoFit/>
          </a:bodyPr>
          <a:lstStyle/>
          <a:p>
            <a:pPr algn="just">
              <a:lnSpc>
                <a:spcPct val="107000"/>
              </a:lnSpc>
              <a:spcBef>
                <a:spcPts val="1200"/>
              </a:spcBef>
              <a:spcAft>
                <a:spcPts val="1200"/>
              </a:spcAf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External Systems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able to use a standards based protocol to transfer patient demographic, test order, and test results data between the following types of electronic systems: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electronic medical record or monitoring systems ( NDR,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NigeriaMRS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LAMIS,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manager, SORMAS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Master patient index</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Stock management systems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Aggregate reporting systems (DHIS2)</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laboratory information systems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rPr>
              <a:t>The system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have an electronic user interface to allow clinicians and/or patients to access securely test results online.  The system also </a:t>
            </a:r>
            <a:r>
              <a:rPr lang="en-US" sz="2000" b="1" u="sng" dirty="0">
                <a:solidFill>
                  <a:srgbClr val="000000"/>
                </a:solidFill>
                <a:effectLst/>
                <a:latin typeface="Calibri" panose="020F0502020204030204" pitchFamily="34" charset="0"/>
                <a:ea typeface="Times New Roman" panose="02020603050405020304" pitchFamily="18" charset="0"/>
              </a:rPr>
              <a:t>may</a:t>
            </a:r>
            <a:r>
              <a:rPr lang="en-US" sz="2000" dirty="0">
                <a:solidFill>
                  <a:srgbClr val="000000"/>
                </a:solidFill>
                <a:effectLst/>
                <a:latin typeface="Calibri" panose="020F0502020204030204" pitchFamily="34" charset="0"/>
                <a:ea typeface="Times New Roman" panose="02020603050405020304" pitchFamily="18" charset="0"/>
              </a:rPr>
              <a:t> have an alerting system for clinicians and/or patients notifying them that their results are ready, or other important notifications.</a:t>
            </a:r>
            <a:endParaRPr lang="en-US" sz="2000" dirty="0"/>
          </a:p>
        </p:txBody>
      </p:sp>
    </p:spTree>
    <p:extLst>
      <p:ext uri="{BB962C8B-B14F-4D97-AF65-F5344CB8AC3E}">
        <p14:creationId xmlns:p14="http://schemas.microsoft.com/office/powerpoint/2010/main" val="25139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5" name="TextBox 4">
            <a:extLst>
              <a:ext uri="{FF2B5EF4-FFF2-40B4-BE49-F238E27FC236}">
                <a16:creationId xmlns:a16="http://schemas.microsoft.com/office/drawing/2014/main" id="{94EBB2B7-FA3D-4969-ADE7-8020E17C36BF}"/>
              </a:ext>
            </a:extLst>
          </p:cNvPr>
          <p:cNvSpPr txBox="1"/>
          <p:nvPr/>
        </p:nvSpPr>
        <p:spPr>
          <a:xfrm>
            <a:off x="622407" y="1356667"/>
            <a:ext cx="11433842" cy="3356945"/>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Order Information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the submission and maintenance of requests linked to an individual, including the assignment of tests and processes to be performed and the associated data.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 a single order number to the overarching request linked to a patient and allow multiple samples/specimens and tests to be ordered under that number.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the printing of barcode labels for the paper forms.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required fields for: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Order location (for returning results)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Requestor Name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and Time Requested</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51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6" name="TextBox 5">
            <a:extLst>
              <a:ext uri="{FF2B5EF4-FFF2-40B4-BE49-F238E27FC236}">
                <a16:creationId xmlns:a16="http://schemas.microsoft.com/office/drawing/2014/main" id="{6E510BDD-375C-44D0-A8E6-921529AEFB22}"/>
              </a:ext>
            </a:extLst>
          </p:cNvPr>
          <p:cNvSpPr txBox="1"/>
          <p:nvPr/>
        </p:nvSpPr>
        <p:spPr>
          <a:xfrm>
            <a:off x="601980" y="1020559"/>
            <a:ext cx="10988040" cy="5106141"/>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Demographics</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link orders and specimens to individuals and store the appropriate associated patient information.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registering a sample with or without detailed patient demographic information, depending on patient confidentiality and national reporting requirements. Patient information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Name and ID Number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Name of patient and a single patient ID.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for multiple pre-defined patient identifiers (national identifier, facility identifier, medical registration number, register number, etc.)</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Sex</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Sex of the patient</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Patient’s Date of Birth (Age)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Patient’s birth date should also show calculation of age. While the use of birthdates is becoming more prevalent, birthdates are often not known. If a birth date is supplied the age should be calculated. A mechanism for retroactively determining the age of the patient at specimen collection time must be provided.</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 address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known</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0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7" name="TextBox 6">
            <a:extLst>
              <a:ext uri="{FF2B5EF4-FFF2-40B4-BE49-F238E27FC236}">
                <a16:creationId xmlns:a16="http://schemas.microsoft.com/office/drawing/2014/main" id="{182C961B-5954-4146-B935-11F9C385F745}"/>
              </a:ext>
            </a:extLst>
          </p:cNvPr>
          <p:cNvSpPr txBox="1"/>
          <p:nvPr/>
        </p:nvSpPr>
        <p:spPr>
          <a:xfrm>
            <a:off x="769620" y="1356360"/>
            <a:ext cx="9217061" cy="769441"/>
          </a:xfrm>
          <a:prstGeom prst="rect">
            <a:avLst/>
          </a:prstGeom>
          <a:noFill/>
        </p:spPr>
        <p:txBody>
          <a:bodyPr wrap="square">
            <a:spAutoFit/>
          </a:bodyPr>
          <a:lstStyle/>
          <a:p>
            <a:r>
              <a:rPr lang="en-US" sz="2400" b="1" u="sng" dirty="0">
                <a:solidFill>
                  <a:srgbClr val="000000"/>
                </a:solidFill>
                <a:effectLst/>
                <a:latin typeface="Calibri" panose="020F0502020204030204" pitchFamily="34" charset="0"/>
                <a:ea typeface="Times New Roman" panose="02020603050405020304" pitchFamily="18" charset="0"/>
              </a:rPr>
              <a:t>Accessioning</a:t>
            </a:r>
            <a:r>
              <a:rPr lang="en-US" sz="2000" u="sng"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 of a unique specimen identifier (laboratory accession number) with a printable bar coded label to each sample </a:t>
            </a:r>
            <a:r>
              <a:rPr lang="en-US" sz="2000" b="1" u="sng" dirty="0">
                <a:solidFill>
                  <a:srgbClr val="000000"/>
                </a:solidFill>
                <a:effectLst/>
                <a:latin typeface="Calibri" panose="020F0502020204030204" pitchFamily="34" charset="0"/>
                <a:ea typeface="Times New Roman" panose="02020603050405020304" pitchFamily="18" charset="0"/>
              </a:rPr>
              <a:t>must</a:t>
            </a:r>
            <a:r>
              <a:rPr lang="en-US" sz="2000" dirty="0">
                <a:solidFill>
                  <a:srgbClr val="000000"/>
                </a:solidFill>
                <a:effectLst/>
                <a:latin typeface="Calibri" panose="020F0502020204030204" pitchFamily="34" charset="0"/>
                <a:ea typeface="Times New Roman" panose="02020603050405020304" pitchFamily="18" charset="0"/>
              </a:rPr>
              <a:t> be included</a:t>
            </a:r>
            <a:endParaRPr lang="en-US" sz="2000" dirty="0"/>
          </a:p>
        </p:txBody>
      </p:sp>
    </p:spTree>
    <p:extLst>
      <p:ext uri="{BB962C8B-B14F-4D97-AF65-F5344CB8AC3E}">
        <p14:creationId xmlns:p14="http://schemas.microsoft.com/office/powerpoint/2010/main" val="17536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C57A01-52EA-4173-A46C-04D2AFD376E2}"/>
              </a:ext>
            </a:extLst>
          </p:cNvPr>
          <p:cNvSpPr txBox="1"/>
          <p:nvPr/>
        </p:nvSpPr>
        <p:spPr>
          <a:xfrm>
            <a:off x="1413862" y="282082"/>
            <a:ext cx="8572819" cy="523220"/>
          </a:xfrm>
          <a:prstGeom prst="rect">
            <a:avLst/>
          </a:prstGeom>
          <a:noFill/>
        </p:spPr>
        <p:txBody>
          <a:bodyPr wrap="square">
            <a:spAutoFit/>
          </a:bodyPr>
          <a:lstStyle>
            <a:defPPr>
              <a:defRPr lang="en-US"/>
            </a:defPPr>
            <a:lvl1pPr fontAlgn="t">
              <a:defRPr sz="2800" b="1" u="none" strike="noStrike">
                <a:effectLst/>
              </a:defRPr>
            </a:lvl1pPr>
          </a:lstStyle>
          <a:p>
            <a:r>
              <a:rPr lang="en-US" dirty="0"/>
              <a:t>Order Management- Order and Specimen Registration</a:t>
            </a:r>
          </a:p>
        </p:txBody>
      </p:sp>
      <p:sp>
        <p:nvSpPr>
          <p:cNvPr id="5" name="TextBox 4">
            <a:extLst>
              <a:ext uri="{FF2B5EF4-FFF2-40B4-BE49-F238E27FC236}">
                <a16:creationId xmlns:a16="http://schemas.microsoft.com/office/drawing/2014/main" id="{46F62F6E-2C94-45AE-BD81-C2D0694E7B0B}"/>
              </a:ext>
            </a:extLst>
          </p:cNvPr>
          <p:cNvSpPr txBox="1"/>
          <p:nvPr/>
        </p:nvSpPr>
        <p:spPr>
          <a:xfrm>
            <a:off x="320040" y="944377"/>
            <a:ext cx="11597640" cy="5824287"/>
          </a:xfrm>
          <a:prstGeom prst="rect">
            <a:avLst/>
          </a:prstGeom>
          <a:noFill/>
        </p:spPr>
        <p:txBody>
          <a:bodyPr wrap="square">
            <a:spAutoFit/>
          </a:bodyPr>
          <a:lstStyle/>
          <a:p>
            <a:pPr>
              <a:lnSpc>
                <a:spcPct val="107000"/>
              </a:lnSpc>
              <a:spcBef>
                <a:spcPts val="1200"/>
              </a:spcBef>
              <a:spcAft>
                <a:spcPts val="1200"/>
              </a:spcAft>
            </a:pP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Specimen Information</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all specimen information necessary for processing tests in a quality manner.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allow for aliquoting of samples, and the individual tracking of those aliquots.  The system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provide functions for printing barcode labels for specimens/samples for tracking throughout the workflow.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Specimen / Sample information included </a:t>
            </a:r>
            <a:r>
              <a:rPr lang="en-US" sz="2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1200"/>
              </a:spcBef>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Specimen Identification Number (Laboratory Number)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assignment of a unique system generated or pre-generated accession number for each sample.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External Lab Number/Location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If the sample is received from another location there is the need to track the information  supplied by the external source.</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and Time Received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Date and time the sample was received by the laboratory</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Type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Type of sample presented for analysis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200"/>
              </a:spcAft>
              <a:buSzPts val="1000"/>
              <a:buFont typeface="Symbol" panose="05050102010706020507" pitchFamily="18" charset="2"/>
              <a:buChar char=""/>
              <a:tabLst>
                <a:tab pos="457200" algn="l"/>
              </a:tabLst>
            </a:pP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Tests requested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association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367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D2868637463459C04C98115A0605A" ma:contentTypeVersion="10" ma:contentTypeDescription="Create a new document." ma:contentTypeScope="" ma:versionID="6e5436773f9147903ad726afe66f491a">
  <xsd:schema xmlns:xsd="http://www.w3.org/2001/XMLSchema" xmlns:xs="http://www.w3.org/2001/XMLSchema" xmlns:p="http://schemas.microsoft.com/office/2006/metadata/properties" xmlns:ns3="fd25d275-1695-498a-93b1-ca6f0e024374" targetNamespace="http://schemas.microsoft.com/office/2006/metadata/properties" ma:root="true" ma:fieldsID="c00c58b3156b75022c24ec28ae6f6229" ns3:_="">
    <xsd:import namespace="fd25d275-1695-498a-93b1-ca6f0e0243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5d275-1695-498a-93b1-ca6f0e024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00C27F-F7D3-40C1-B229-7B328B0B4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5d275-1695-498a-93b1-ca6f0e024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E63407-672E-4BF8-BE98-2032840ACC8D}">
  <ds:schemaRefs>
    <ds:schemaRef ds:uri="http://schemas.microsoft.com/sharepoint/v3/contenttype/forms"/>
  </ds:schemaRefs>
</ds:datastoreItem>
</file>

<file path=customXml/itemProps3.xml><?xml version="1.0" encoding="utf-8"?>
<ds:datastoreItem xmlns:ds="http://schemas.openxmlformats.org/officeDocument/2006/customXml" ds:itemID="{FF920132-FF05-4E9F-B3E3-B4814273487C}">
  <ds:schemaRefs>
    <ds:schemaRef ds:uri="http://purl.org/dc/elements/1.1/"/>
    <ds:schemaRef ds:uri="fd25d275-1695-498a-93b1-ca6f0e024374"/>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23130</TotalTime>
  <Words>3568</Words>
  <Application>Microsoft Office PowerPoint</Application>
  <PresentationFormat>Widescreen</PresentationFormat>
  <Paragraphs>227</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Helvetica Neue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Microsoft Office User</dc:creator>
  <cp:lastModifiedBy>Arinze Eze</cp:lastModifiedBy>
  <cp:revision>53</cp:revision>
  <dcterms:created xsi:type="dcterms:W3CDTF">2019-04-01T20:36:47Z</dcterms:created>
  <dcterms:modified xsi:type="dcterms:W3CDTF">2022-06-13T12:25:59Z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0x010100A52D2868637463459C04C98115A0605A</vt:lpwstr>
  </property>
</Properties>
</file>